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007577994" r:id="rId2"/>
    <p:sldId id="2007577539" r:id="rId3"/>
    <p:sldId id="2007577522" r:id="rId4"/>
    <p:sldId id="924" r:id="rId5"/>
    <p:sldId id="2007577999" r:id="rId6"/>
    <p:sldId id="4027" r:id="rId7"/>
    <p:sldId id="374" r:id="rId8"/>
    <p:sldId id="2007578005" r:id="rId9"/>
    <p:sldId id="2007578012" r:id="rId10"/>
    <p:sldId id="2007578009" r:id="rId11"/>
    <p:sldId id="2007578010" r:id="rId12"/>
    <p:sldId id="2007578011" r:id="rId13"/>
    <p:sldId id="2007578013" r:id="rId14"/>
    <p:sldId id="2007578014" r:id="rId15"/>
    <p:sldId id="2007578015" r:id="rId16"/>
    <p:sldId id="2007578016" r:id="rId17"/>
    <p:sldId id="2007578017" r:id="rId18"/>
    <p:sldId id="2007578018" r:id="rId19"/>
    <p:sldId id="2007578019" r:id="rId20"/>
    <p:sldId id="2007578021" r:id="rId21"/>
    <p:sldId id="2007578006" r:id="rId22"/>
    <p:sldId id="2007578008" r:id="rId23"/>
    <p:sldId id="2007578007" r:id="rId24"/>
    <p:sldId id="2007578004" r:id="rId25"/>
    <p:sldId id="200757799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礼 周" initials="礼" lastIdx="1" clrIdx="0">
    <p:extLst>
      <p:ext uri="{19B8F6BF-5375-455C-9EA6-DF929625EA0E}">
        <p15:presenceInfo xmlns:p15="http://schemas.microsoft.com/office/powerpoint/2012/main" userId="c74e04a67f68c3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B1C6-59C3-4117-B722-ED25B05EE81B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EBB18-E18B-4310-9E5D-40B5F451F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06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EBB18-E18B-4310-9E5D-40B5F451F8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206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D4ED2-E22F-4292-9D75-F424FB3BC6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599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D4ED2-E22F-4292-9D75-F424FB3BC6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622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D4ED2-E22F-4292-9D75-F424FB3BC6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32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836C7-FB9C-4828-A40C-CA9976FE1E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259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05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64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80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79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393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34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C5991-5087-41D0-AD0B-429E631EB5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097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405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836C7-FB9C-4828-A40C-CA9976FE1E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66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5B925-22C6-43BA-9A74-53F784B92F6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695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686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034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EBB18-E18B-4310-9E5D-40B5F451F8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836C7-FB9C-4828-A40C-CA9976FE1E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6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EBB18-E18B-4310-9E5D-40B5F451F8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94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EBB18-E18B-4310-9E5D-40B5F451F8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065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E0CC2-7F09-4B2F-A836-7140A2B754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2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D4ED2-E22F-4292-9D75-F424FB3BC6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56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D4ED2-E22F-4292-9D75-F424FB3BC6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615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836C7-FB9C-4828-A40C-CA9976FE1E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8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F09F4-C990-4F33-84BF-3DAA84EB5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CD116B-DA25-4B7E-A99F-2ABEF118E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55601-1EA6-4A34-861F-9E997A1A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16BC6-8E1B-49F1-AFF5-A8AE0BC6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3E1722-2B89-47FE-9C4F-ABF8D828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68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6A5DB-F421-4146-8985-50DDE1EE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8F1848-4858-481E-BF6D-C8A3EB18D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72F87D-D483-4452-8B1E-FC2F4A6F8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14999-E4CD-41C4-82B2-BD4A393B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E87AE0-A1BB-49BF-969B-0DAEEADE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25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7FA3AD-BB34-43A5-A11B-1AE2970B5C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7DBE64-4F1F-4FE5-B0B1-E7D61012D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3ED08-B2ED-4186-863D-956C0688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866911-7DF8-4B04-A3B2-E9E14035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FB2A35-AB62-4E09-89B7-D2CE6290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65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6FD5DD-0583-493A-B429-0A90C0004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5339" cy="13364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075E13-5FFE-4490-B2FA-FC22CFAEC0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64" y="4642338"/>
            <a:ext cx="3760636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48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096000" y="1892412"/>
            <a:ext cx="4795280" cy="35306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3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DE89A-8A2D-412A-A5DA-54D477D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F8F5C-92C1-4009-B46C-2D66BE416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597C8-3F10-4855-A7E1-74DDBCEA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5B4EEA-EEE5-4520-B1AF-6A7670F4E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006093-F3FA-4222-B9B7-23926D6F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4467C-44EA-4C98-A791-66324B17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23B50-7365-43C7-8D48-DF2A34F51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CFA98F-1A0F-4F34-A21E-DC8C1CA1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2985ED-CBD6-45A8-BDE6-790F76B7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2AEEA2-4F27-4306-95CE-90B75419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8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B4EA1-0B1C-4AF4-8F67-8410CDBD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5E99B4-5595-42D5-85E5-9C8A35F75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02B590-EEC5-4AB5-A1E2-2245A1F82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624BDF-D5CD-4226-97E7-3DF5820AB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22EFE7-2FFC-4AB8-BEBB-4B9A0D1F5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FB8E64-D304-4F1A-BE9B-CF6A6AF6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2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AF9A3-AF41-4070-A2EC-2A101C8C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2C6762-69F1-40A4-B2BF-B8D695E39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C1F3C2-FC17-4A5C-B37F-07FFECA81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9B3FCB-26CA-4EB0-B3D6-C49990EDE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36A37B-6E38-4F67-80C6-560F93FB6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5B605E-C4D5-41F7-A0EE-CDC3B200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292056-D43F-4809-8F23-2EA0C1AA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D5BA96-1109-4FC8-A65A-0A706A8A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2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47CC4-AB28-489F-A1CA-871CAA0F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ECB399-97C8-4F48-B668-EF9DAB61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E10502-9339-4A93-8E6C-94CE65B2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732DE5-B912-4196-B1B3-CB4A7597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47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8CEE7D-5972-432D-B6C2-AFEB46AF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CCDD3A-F478-4985-8B41-70DED47F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B39E08-9F41-477B-9503-99C10B8F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9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E3E43-D8B4-4611-A8CE-F363FDAC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4312E-768F-4F41-B0BB-3CDF9DE13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6F45A7-14CC-4306-894E-9F5D4CF7F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566153-9FFE-42CD-A516-40DB3693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E45DE8-5414-4C7E-B62A-8164BE9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33DD4D-7C07-4B26-BAF5-3CFEFB97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4F4F7-6B4A-430E-B947-A4A71B40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EC401F-80B0-43EF-98F5-EF1DE1624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763BC8-2BCC-4206-A6B0-81BA6DC67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5C8092-E737-469D-B55E-CBE2B609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A8AEEF-8143-4982-96DB-90DB72C4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42C1BE-F91D-41B6-8106-0BDE21E1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85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36D865-88ED-4930-915B-EF45A87E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58EC8D-3851-4EF3-BD47-638700625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6EA197-0D67-4EF4-982B-A4D4BBBB3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D6C72-8BEE-4D3C-B37C-CB1B4F3127A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6EAB17-8ED1-40F7-9525-5DDD68D7A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7AF70-C053-4A34-8BFF-B3040AC0C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32116-A29F-4D9F-BAD3-B4842F9ECD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5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1" Type="http://schemas.openxmlformats.org/officeDocument/2006/relationships/image" Target="../media/image4.sv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2.png"/><Relationship Id="rId10" Type="http://schemas.openxmlformats.org/officeDocument/2006/relationships/tags" Target="../tags/tag11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&#35835;&#32773;&#25991;&#25688;/1588509" TargetMode="External"/><Relationship Id="rId13" Type="http://schemas.openxmlformats.org/officeDocument/2006/relationships/hyperlink" Target="https://baike.baidu.com/item/&#23186;&#20307;" TargetMode="External"/><Relationship Id="rId3" Type="http://schemas.openxmlformats.org/officeDocument/2006/relationships/hyperlink" Target="https://baike.baidu.com/item/&#38899;&#35793;" TargetMode="External"/><Relationship Id="rId7" Type="http://schemas.openxmlformats.org/officeDocument/2006/relationships/hyperlink" Target="https://baike.baidu.com/item/RSS/24470" TargetMode="External"/><Relationship Id="rId12" Type="http://schemas.openxmlformats.org/officeDocument/2006/relationships/hyperlink" Target="https://baike.baidu.com/item/&#38142;&#25509;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baike.baidu.com/item/&#26032;&#28010;/125692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aike.baidu.com/item/&#32593;&#39029;/99347" TargetMode="External"/><Relationship Id="rId11" Type="http://schemas.openxmlformats.org/officeDocument/2006/relationships/hyperlink" Target="https://baike.baidu.com/item/&#25991;&#23383;" TargetMode="External"/><Relationship Id="rId5" Type="http://schemas.openxmlformats.org/officeDocument/2006/relationships/hyperlink" Target="https://baike.baidu.com/item/&#32593;&#31449;/155722" TargetMode="External"/><Relationship Id="rId15" Type="http://schemas.openxmlformats.org/officeDocument/2006/relationships/hyperlink" Target="https://baike.baidu.com/item/&#25773;&#23458;" TargetMode="External"/><Relationship Id="rId10" Type="http://schemas.openxmlformats.org/officeDocument/2006/relationships/hyperlink" Target="https://baike.baidu.com/item/&#26085;&#35760;" TargetMode="External"/><Relationship Id="rId4" Type="http://schemas.openxmlformats.org/officeDocument/2006/relationships/hyperlink" Target="https://baike.baidu.com/item/&#37096;&#33853;&#26684;" TargetMode="External"/><Relationship Id="rId9" Type="http://schemas.openxmlformats.org/officeDocument/2006/relationships/hyperlink" Target="https://baike.baidu.com/item/&#26032;&#38395;" TargetMode="External"/><Relationship Id="rId14" Type="http://schemas.openxmlformats.org/officeDocument/2006/relationships/hyperlink" Target="https://baike.baidu.com/item/&#20114;&#21160;/1007314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>
            <a:extLst>
              <a:ext uri="{FF2B5EF4-FFF2-40B4-BE49-F238E27FC236}">
                <a16:creationId xmlns:a16="http://schemas.microsoft.com/office/drawing/2014/main" id="{B5AB3A1F-915A-4E21-AF19-182ABCBA5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32" y="1025627"/>
            <a:ext cx="5852111" cy="839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09585"/>
            <a:endParaRPr lang="en-US" sz="4800" b="1" cap="all" dirty="0">
              <a:solidFill>
                <a:srgbClr val="5C629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20BF5AF6-0ED5-4EBC-9C90-926064081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2F897E-8B4F-4B91-A8A8-B06940D413C6}"/>
              </a:ext>
            </a:extLst>
          </p:cNvPr>
          <p:cNvSpPr/>
          <p:nvPr/>
        </p:nvSpPr>
        <p:spPr>
          <a:xfrm>
            <a:off x="474785" y="422031"/>
            <a:ext cx="11218984" cy="589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i$ļïḋè">
            <a:extLst>
              <a:ext uri="{FF2B5EF4-FFF2-40B4-BE49-F238E27FC236}">
                <a16:creationId xmlns:a16="http://schemas.microsoft.com/office/drawing/2014/main" id="{16562633-BA53-4759-872E-8DDDC7206821}"/>
              </a:ext>
            </a:extLst>
          </p:cNvPr>
          <p:cNvSpPr/>
          <p:nvPr/>
        </p:nvSpPr>
        <p:spPr>
          <a:xfrm>
            <a:off x="801111" y="3862807"/>
            <a:ext cx="10381982" cy="2019619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09AD108-57D8-4EFA-BC71-B9CC167E1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0709" cy="175846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22FFAE6-D6E7-4367-89AA-BDCD2B8BD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64" y="4642338"/>
            <a:ext cx="3760636" cy="2215662"/>
          </a:xfrm>
          <a:prstGeom prst="rect">
            <a:avLst/>
          </a:prstGeom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C37E21A4-DE4E-4A89-81F6-818EBB9E4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02" y="1892596"/>
            <a:ext cx="6468908" cy="13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09585"/>
            <a:r>
              <a:rPr lang="zh-CN" altLang="en-US" sz="4800" b="1" spc="400" dirty="0">
                <a:solidFill>
                  <a:srgbClr val="5C629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小型博客网站</a:t>
            </a:r>
            <a:endParaRPr lang="en-US" altLang="zh-CN" sz="4800" b="1" spc="400" dirty="0">
              <a:solidFill>
                <a:srgbClr val="5C629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F061AA21-B063-4BF3-B191-5A338B0CC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02" y="2995193"/>
            <a:ext cx="5852111" cy="839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09585"/>
            <a:r>
              <a:rPr lang="zh-CN" altLang="en-US" sz="2000" b="1" cap="all" dirty="0">
                <a:solidFill>
                  <a:srgbClr val="5C629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汇报人： 雍兴凡 </a:t>
            </a:r>
            <a:endParaRPr lang="en-US" sz="2000" b="1" cap="all" dirty="0">
              <a:solidFill>
                <a:srgbClr val="5C629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1622DDF-CD4C-40DC-84F3-35C36DD46B60}"/>
              </a:ext>
            </a:extLst>
          </p:cNvPr>
          <p:cNvSpPr/>
          <p:nvPr/>
        </p:nvSpPr>
        <p:spPr>
          <a:xfrm>
            <a:off x="1240354" y="4160843"/>
            <a:ext cx="55121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8000" b="1" cap="all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开发报告</a:t>
            </a:r>
            <a:r>
              <a:rPr lang="en-US" altLang="zh-CN" sz="8000" b="1" cap="all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endParaRPr lang="zh-CN" altLang="en-US" sz="8000" dirty="0">
              <a:solidFill>
                <a:schemeClr val="bg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45" name="1分40秒 ">
            <a:hlinkClick r:id="" action="ppaction://media"/>
            <a:extLst>
              <a:ext uri="{FF2B5EF4-FFF2-40B4-BE49-F238E27FC236}">
                <a16:creationId xmlns:a16="http://schemas.microsoft.com/office/drawing/2014/main" id="{7C76F86C-99DF-4480-8230-A5B9403DB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10746" y="-9159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39" grpId="0"/>
      <p:bldP spid="2" grpId="0" animBg="1"/>
      <p:bldP spid="13" grpId="0" animBg="1"/>
      <p:bldP spid="40" grpId="0"/>
      <p:bldP spid="43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D32B0C1-35B1-425D-B9BB-2951E56EE38D}"/>
              </a:ext>
            </a:extLst>
          </p:cNvPr>
          <p:cNvGrpSpPr/>
          <p:nvPr/>
        </p:nvGrpSpPr>
        <p:grpSpPr>
          <a:xfrm>
            <a:off x="879895" y="1243601"/>
            <a:ext cx="8343468" cy="5068415"/>
            <a:chOff x="617121" y="1242366"/>
            <a:chExt cx="8343468" cy="506841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992B5CF-0F38-4683-8B5D-7ACDE15D83E2}"/>
                </a:ext>
              </a:extLst>
            </p:cNvPr>
            <p:cNvSpPr/>
            <p:nvPr/>
          </p:nvSpPr>
          <p:spPr>
            <a:xfrm>
              <a:off x="617121" y="1242366"/>
              <a:ext cx="7092078" cy="5068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FDE1261-FC59-4F88-9AD9-075008910AD0}"/>
                </a:ext>
              </a:extLst>
            </p:cNvPr>
            <p:cNvSpPr/>
            <p:nvPr/>
          </p:nvSpPr>
          <p:spPr>
            <a:xfrm>
              <a:off x="8312889" y="1282918"/>
              <a:ext cx="647700" cy="647700"/>
            </a:xfrm>
            <a:prstGeom prst="ellipse">
              <a:avLst/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39" name="直接连接符 4">
            <a:extLst>
              <a:ext uri="{FF2B5EF4-FFF2-40B4-BE49-F238E27FC236}">
                <a16:creationId xmlns:a16="http://schemas.microsoft.com/office/drawing/2014/main" id="{19D57378-5709-4CF1-BC78-945260D6A17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D6F3663-F451-47A5-B505-408900BBCDAB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B0405CF-A166-4856-B0E9-314D00636777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建模</a:t>
            </a:r>
            <a:r>
              <a:rPr lang="en-US" altLang="zh-CN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-</a:t>
            </a: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用例图</a:t>
            </a:r>
          </a:p>
        </p:txBody>
      </p:sp>
      <p:pic>
        <p:nvPicPr>
          <p:cNvPr id="11" name="图片 10" descr="K[6@YZ4`{Y{P(J[HYIVHSM5">
            <a:extLst>
              <a:ext uri="{FF2B5EF4-FFF2-40B4-BE49-F238E27FC236}">
                <a16:creationId xmlns:a16="http://schemas.microsoft.com/office/drawing/2014/main" id="{90CD29FF-FB95-4DFB-9E41-E03CC0D8DF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65647" y="1396442"/>
            <a:ext cx="7965784" cy="4781681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8962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D32B0C1-35B1-425D-B9BB-2951E56EE38D}"/>
              </a:ext>
            </a:extLst>
          </p:cNvPr>
          <p:cNvGrpSpPr/>
          <p:nvPr/>
        </p:nvGrpSpPr>
        <p:grpSpPr>
          <a:xfrm>
            <a:off x="879895" y="1243601"/>
            <a:ext cx="8343468" cy="5068415"/>
            <a:chOff x="617121" y="1242366"/>
            <a:chExt cx="8343468" cy="506841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992B5CF-0F38-4683-8B5D-7ACDE15D83E2}"/>
                </a:ext>
              </a:extLst>
            </p:cNvPr>
            <p:cNvSpPr/>
            <p:nvPr/>
          </p:nvSpPr>
          <p:spPr>
            <a:xfrm>
              <a:off x="617121" y="1242366"/>
              <a:ext cx="7092078" cy="5068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FDE1261-FC59-4F88-9AD9-075008910AD0}"/>
                </a:ext>
              </a:extLst>
            </p:cNvPr>
            <p:cNvSpPr/>
            <p:nvPr/>
          </p:nvSpPr>
          <p:spPr>
            <a:xfrm>
              <a:off x="8312889" y="1282918"/>
              <a:ext cx="647700" cy="647700"/>
            </a:xfrm>
            <a:prstGeom prst="ellipse">
              <a:avLst/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39" name="直接连接符 4">
            <a:extLst>
              <a:ext uri="{FF2B5EF4-FFF2-40B4-BE49-F238E27FC236}">
                <a16:creationId xmlns:a16="http://schemas.microsoft.com/office/drawing/2014/main" id="{19D57378-5709-4CF1-BC78-945260D6A17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D6F3663-F451-47A5-B505-408900BBCDAB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B0405CF-A166-4856-B0E9-314D00636777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建模</a:t>
            </a:r>
            <a:r>
              <a:rPr lang="en-US" altLang="zh-CN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-</a:t>
            </a: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用例图</a:t>
            </a:r>
          </a:p>
        </p:txBody>
      </p:sp>
      <p:pic>
        <p:nvPicPr>
          <p:cNvPr id="9" name="图片 8" descr="`VVA[2RTN5G{XU$@}6Q`3~J">
            <a:extLst>
              <a:ext uri="{FF2B5EF4-FFF2-40B4-BE49-F238E27FC236}">
                <a16:creationId xmlns:a16="http://schemas.microsoft.com/office/drawing/2014/main" id="{D7848691-6C89-478B-8565-25612E7110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0439" y="1329212"/>
            <a:ext cx="8353887" cy="4902903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6360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D32B0C1-35B1-425D-B9BB-2951E56EE38D}"/>
              </a:ext>
            </a:extLst>
          </p:cNvPr>
          <p:cNvGrpSpPr/>
          <p:nvPr/>
        </p:nvGrpSpPr>
        <p:grpSpPr>
          <a:xfrm>
            <a:off x="879895" y="1243601"/>
            <a:ext cx="8343468" cy="5068415"/>
            <a:chOff x="617121" y="1242366"/>
            <a:chExt cx="8343468" cy="506841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992B5CF-0F38-4683-8B5D-7ACDE15D83E2}"/>
                </a:ext>
              </a:extLst>
            </p:cNvPr>
            <p:cNvSpPr/>
            <p:nvPr/>
          </p:nvSpPr>
          <p:spPr>
            <a:xfrm>
              <a:off x="617121" y="1242366"/>
              <a:ext cx="7092078" cy="5068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FDE1261-FC59-4F88-9AD9-075008910AD0}"/>
                </a:ext>
              </a:extLst>
            </p:cNvPr>
            <p:cNvSpPr/>
            <p:nvPr/>
          </p:nvSpPr>
          <p:spPr>
            <a:xfrm>
              <a:off x="8312889" y="1282918"/>
              <a:ext cx="647700" cy="647700"/>
            </a:xfrm>
            <a:prstGeom prst="ellipse">
              <a:avLst/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39" name="直接连接符 4">
            <a:extLst>
              <a:ext uri="{FF2B5EF4-FFF2-40B4-BE49-F238E27FC236}">
                <a16:creationId xmlns:a16="http://schemas.microsoft.com/office/drawing/2014/main" id="{19D57378-5709-4CF1-BC78-945260D6A17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D6F3663-F451-47A5-B505-408900BBCDAB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B0405CF-A166-4856-B0E9-314D00636777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建模</a:t>
            </a:r>
            <a:r>
              <a:rPr lang="en-US" altLang="zh-CN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-</a:t>
            </a: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类图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39663A-F819-49A4-A25C-F75907785E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46504" y="1608003"/>
            <a:ext cx="4030345" cy="273558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265508-3629-4547-A571-2E8049E97C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6923" y="1633294"/>
            <a:ext cx="2392680" cy="168402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4F25EE-EEF0-49CF-880A-6A382076BC4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06923" y="4016479"/>
            <a:ext cx="2590165" cy="141732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3907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95C968A7-4AA2-46DC-9089-91FB895C9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665CFB0-007A-42E0-B469-70BF5F1AB4A9}"/>
              </a:ext>
            </a:extLst>
          </p:cNvPr>
          <p:cNvSpPr/>
          <p:nvPr/>
        </p:nvSpPr>
        <p:spPr>
          <a:xfrm>
            <a:off x="474785" y="422031"/>
            <a:ext cx="11218984" cy="589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F5CDA0-AAC6-4BA1-AEAF-CDF36F626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0709" cy="17584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B87C1F-547D-4727-91EC-6A7378157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64" y="4642338"/>
            <a:ext cx="3760636" cy="22156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69E0B3-35E7-4266-9223-969EE72AF2BC}"/>
              </a:ext>
            </a:extLst>
          </p:cNvPr>
          <p:cNvSpPr txBox="1"/>
          <p:nvPr/>
        </p:nvSpPr>
        <p:spPr>
          <a:xfrm>
            <a:off x="2274064" y="3154041"/>
            <a:ext cx="9348385" cy="954075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lvl="0">
              <a:defRPr/>
            </a:pPr>
            <a:r>
              <a:rPr lang="zh-CN" altLang="en-US" sz="5400" b="0" dirty="0">
                <a:solidFill>
                  <a:schemeClr val="accent2"/>
                </a:solidFill>
                <a:effectLst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编码实现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D60D0A2C-386F-444E-8B38-B2C9EC9ED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421" y="4149144"/>
            <a:ext cx="3685158" cy="4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0963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Duis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aute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irure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dolor in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reprehenderit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in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voluptate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sint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occaecat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cupidatat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non</a:t>
            </a:r>
          </a:p>
        </p:txBody>
      </p:sp>
      <p:sp>
        <p:nvSpPr>
          <p:cNvPr id="15" name="PA-文本框 32">
            <a:extLst>
              <a:ext uri="{FF2B5EF4-FFF2-40B4-BE49-F238E27FC236}">
                <a16:creationId xmlns:a16="http://schemas.microsoft.com/office/drawing/2014/main" id="{D3738BF8-B298-412D-B724-BAB98AAA9C0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81327" y="1266321"/>
            <a:ext cx="1324182" cy="2800767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3067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10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3EB1709-6D20-4440-8800-976CC5E9712E}"/>
              </a:ext>
            </a:extLst>
          </p:cNvPr>
          <p:cNvSpPr/>
          <p:nvPr/>
        </p:nvSpPr>
        <p:spPr>
          <a:xfrm>
            <a:off x="2120169" y="929563"/>
            <a:ext cx="7951662" cy="154125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模块上我们将其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分为两个模块，前台模块与后台模块，前台（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Home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）模块主要处理浏览的人的操作以及看到的动议，后台（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Admin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）模块主要实现管理员以及后台管理员看到的东西。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如下图设置管理模块。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endParaRPr lang="zh-CN" altLang="en-US" sz="2000" dirty="0">
              <a:solidFill>
                <a:schemeClr val="bg2">
                  <a:lumMod val="25000"/>
                </a:schemeClr>
              </a:solidFill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8B5D5D-3800-48BB-9E59-BDB336CECA64}"/>
              </a:ext>
            </a:extLst>
          </p:cNvPr>
          <p:cNvGrpSpPr/>
          <p:nvPr/>
        </p:nvGrpSpPr>
        <p:grpSpPr>
          <a:xfrm>
            <a:off x="1291820" y="1446483"/>
            <a:ext cx="9473599" cy="4977172"/>
            <a:chOff x="594263" y="1186431"/>
            <a:chExt cx="9473599" cy="4977172"/>
          </a:xfrm>
        </p:grpSpPr>
        <p:sp>
          <p:nvSpPr>
            <p:cNvPr id="19" name="Oval 19"/>
            <p:cNvSpPr/>
            <p:nvPr/>
          </p:nvSpPr>
          <p:spPr>
            <a:xfrm>
              <a:off x="7763670" y="4358531"/>
              <a:ext cx="201725" cy="2017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605766" y="1186431"/>
              <a:ext cx="792994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sz="1600" b="1" dirty="0">
                <a:solidFill>
                  <a:schemeClr val="tx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AE4A5C53-8F71-4523-A3C2-DA78C722020E}"/>
                </a:ext>
              </a:extLst>
            </p:cNvPr>
            <p:cNvSpPr/>
            <p:nvPr/>
          </p:nvSpPr>
          <p:spPr>
            <a:xfrm>
              <a:off x="594263" y="4037164"/>
              <a:ext cx="523963" cy="523090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0A57C6A-AAD1-4F21-A747-084653127557}"/>
                </a:ext>
              </a:extLst>
            </p:cNvPr>
            <p:cNvSpPr/>
            <p:nvPr/>
          </p:nvSpPr>
          <p:spPr>
            <a:xfrm>
              <a:off x="7864533" y="5642298"/>
              <a:ext cx="522175" cy="521305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6A88E154-0275-433F-BCFB-F91A1AACC873}"/>
                </a:ext>
              </a:extLst>
            </p:cNvPr>
            <p:cNvSpPr/>
            <p:nvPr/>
          </p:nvSpPr>
          <p:spPr>
            <a:xfrm>
              <a:off x="9164042" y="1462667"/>
              <a:ext cx="659206" cy="658107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B3F59890-0FE8-4C94-A7E2-77F81E530F9A}"/>
                </a:ext>
              </a:extLst>
            </p:cNvPr>
            <p:cNvSpPr/>
            <p:nvPr/>
          </p:nvSpPr>
          <p:spPr>
            <a:xfrm>
              <a:off x="9578633" y="2770884"/>
              <a:ext cx="489229" cy="488414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KSO_Shape">
              <a:extLst>
                <a:ext uri="{FF2B5EF4-FFF2-40B4-BE49-F238E27FC236}">
                  <a16:creationId xmlns:a16="http://schemas.microsoft.com/office/drawing/2014/main" id="{4A92F2C8-0A5B-400F-B9FB-004343EBFC91}"/>
                </a:ext>
              </a:extLst>
            </p:cNvPr>
            <p:cNvSpPr/>
            <p:nvPr/>
          </p:nvSpPr>
          <p:spPr>
            <a:xfrm>
              <a:off x="842042" y="2725932"/>
              <a:ext cx="263190" cy="262751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5E26DC2A-9B9D-41F2-B892-B308E6073DD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1B673-02F4-4D76-9A4D-2534B1965F69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CF17D-7819-4AA0-935A-D02FD7C7AF9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编码实现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6BF0663-6AFD-4915-9702-9BB3382EAD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58901" y="2509644"/>
            <a:ext cx="3550920" cy="22098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96204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3EB1709-6D20-4440-8800-976CC5E9712E}"/>
              </a:ext>
            </a:extLst>
          </p:cNvPr>
          <p:cNvSpPr/>
          <p:nvPr/>
        </p:nvSpPr>
        <p:spPr>
          <a:xfrm>
            <a:off x="2120169" y="929563"/>
            <a:ext cx="7951662" cy="15812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zh-CN" sz="1800" kern="100" dirty="0">
                <a:effectLst/>
                <a:ea typeface="黑体" panose="02010609060101010101" pitchFamily="49" charset="-122"/>
                <a:cs typeface="黑体" panose="02010609060101010101" pitchFamily="49" charset="-122"/>
              </a:rPr>
              <a:t>数据库的连接和访问</a:t>
            </a:r>
            <a:r>
              <a:rPr lang="zh-CN" altLang="en-US" sz="1800" kern="100" dirty="0">
                <a:effectLst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application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中的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common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文件里的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conf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文件里的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db.php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中书写连接数据库信息，需要访问数据库时调用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db.php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文件即可访问。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endParaRPr lang="zh-CN" altLang="en-US" sz="2000" dirty="0">
              <a:solidFill>
                <a:schemeClr val="bg2">
                  <a:lumMod val="25000"/>
                </a:schemeClr>
              </a:solidFill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8B5D5D-3800-48BB-9E59-BDB336CECA64}"/>
              </a:ext>
            </a:extLst>
          </p:cNvPr>
          <p:cNvGrpSpPr/>
          <p:nvPr/>
        </p:nvGrpSpPr>
        <p:grpSpPr>
          <a:xfrm>
            <a:off x="1291820" y="1446483"/>
            <a:ext cx="9473599" cy="4977172"/>
            <a:chOff x="594263" y="1186431"/>
            <a:chExt cx="9473599" cy="4977172"/>
          </a:xfrm>
        </p:grpSpPr>
        <p:sp>
          <p:nvSpPr>
            <p:cNvPr id="19" name="Oval 19"/>
            <p:cNvSpPr/>
            <p:nvPr/>
          </p:nvSpPr>
          <p:spPr>
            <a:xfrm>
              <a:off x="7763670" y="4358531"/>
              <a:ext cx="201725" cy="2017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605766" y="1186431"/>
              <a:ext cx="792994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sz="1600" b="1" dirty="0">
                <a:solidFill>
                  <a:schemeClr val="tx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AE4A5C53-8F71-4523-A3C2-DA78C722020E}"/>
                </a:ext>
              </a:extLst>
            </p:cNvPr>
            <p:cNvSpPr/>
            <p:nvPr/>
          </p:nvSpPr>
          <p:spPr>
            <a:xfrm>
              <a:off x="594263" y="4037164"/>
              <a:ext cx="523963" cy="523090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0A57C6A-AAD1-4F21-A747-084653127557}"/>
                </a:ext>
              </a:extLst>
            </p:cNvPr>
            <p:cNvSpPr/>
            <p:nvPr/>
          </p:nvSpPr>
          <p:spPr>
            <a:xfrm>
              <a:off x="7864533" y="5642298"/>
              <a:ext cx="522175" cy="521305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6A88E154-0275-433F-BCFB-F91A1AACC873}"/>
                </a:ext>
              </a:extLst>
            </p:cNvPr>
            <p:cNvSpPr/>
            <p:nvPr/>
          </p:nvSpPr>
          <p:spPr>
            <a:xfrm>
              <a:off x="9164042" y="1462667"/>
              <a:ext cx="659206" cy="658107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B3F59890-0FE8-4C94-A7E2-77F81E530F9A}"/>
                </a:ext>
              </a:extLst>
            </p:cNvPr>
            <p:cNvSpPr/>
            <p:nvPr/>
          </p:nvSpPr>
          <p:spPr>
            <a:xfrm>
              <a:off x="9578633" y="2770884"/>
              <a:ext cx="489229" cy="488414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KSO_Shape">
              <a:extLst>
                <a:ext uri="{FF2B5EF4-FFF2-40B4-BE49-F238E27FC236}">
                  <a16:creationId xmlns:a16="http://schemas.microsoft.com/office/drawing/2014/main" id="{4A92F2C8-0A5B-400F-B9FB-004343EBFC91}"/>
                </a:ext>
              </a:extLst>
            </p:cNvPr>
            <p:cNvSpPr/>
            <p:nvPr/>
          </p:nvSpPr>
          <p:spPr>
            <a:xfrm>
              <a:off x="842042" y="2725932"/>
              <a:ext cx="263190" cy="262751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5E26DC2A-9B9D-41F2-B892-B308E6073DD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1B673-02F4-4D76-9A4D-2534B1965F69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CF17D-7819-4AA0-935A-D02FD7C7AF9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编码实现</a:t>
            </a:r>
          </a:p>
        </p:txBody>
      </p:sp>
      <p:pic>
        <p:nvPicPr>
          <p:cNvPr id="16" name="图片 15" descr="SNE1IR4Z7RWJ]0@R7LI77OB">
            <a:extLst>
              <a:ext uri="{FF2B5EF4-FFF2-40B4-BE49-F238E27FC236}">
                <a16:creationId xmlns:a16="http://schemas.microsoft.com/office/drawing/2014/main" id="{F1642F10-3287-4D77-A5DB-1078841CC4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7205" y="2320290"/>
            <a:ext cx="6117590" cy="22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9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3EB1709-6D20-4440-8800-976CC5E9712E}"/>
              </a:ext>
            </a:extLst>
          </p:cNvPr>
          <p:cNvSpPr/>
          <p:nvPr/>
        </p:nvSpPr>
        <p:spPr>
          <a:xfrm>
            <a:off x="2120169" y="929563"/>
            <a:ext cx="7951662" cy="861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首页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endParaRPr lang="zh-CN" altLang="en-US" sz="2000" dirty="0">
              <a:solidFill>
                <a:schemeClr val="bg2">
                  <a:lumMod val="25000"/>
                </a:schemeClr>
              </a:solidFill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8B5D5D-3800-48BB-9E59-BDB336CECA64}"/>
              </a:ext>
            </a:extLst>
          </p:cNvPr>
          <p:cNvGrpSpPr/>
          <p:nvPr/>
        </p:nvGrpSpPr>
        <p:grpSpPr>
          <a:xfrm>
            <a:off x="1291820" y="1446483"/>
            <a:ext cx="9473599" cy="4977172"/>
            <a:chOff x="594263" y="1186431"/>
            <a:chExt cx="9473599" cy="4977172"/>
          </a:xfrm>
        </p:grpSpPr>
        <p:sp>
          <p:nvSpPr>
            <p:cNvPr id="19" name="Oval 19"/>
            <p:cNvSpPr/>
            <p:nvPr/>
          </p:nvSpPr>
          <p:spPr>
            <a:xfrm>
              <a:off x="7763670" y="4358531"/>
              <a:ext cx="201725" cy="2017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605766" y="1186431"/>
              <a:ext cx="792994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sz="1600" b="1" dirty="0">
                <a:solidFill>
                  <a:schemeClr val="tx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AE4A5C53-8F71-4523-A3C2-DA78C722020E}"/>
                </a:ext>
              </a:extLst>
            </p:cNvPr>
            <p:cNvSpPr/>
            <p:nvPr/>
          </p:nvSpPr>
          <p:spPr>
            <a:xfrm>
              <a:off x="594263" y="4037164"/>
              <a:ext cx="523963" cy="523090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0A57C6A-AAD1-4F21-A747-084653127557}"/>
                </a:ext>
              </a:extLst>
            </p:cNvPr>
            <p:cNvSpPr/>
            <p:nvPr/>
          </p:nvSpPr>
          <p:spPr>
            <a:xfrm>
              <a:off x="7864533" y="5642298"/>
              <a:ext cx="522175" cy="521305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6A88E154-0275-433F-BCFB-F91A1AACC873}"/>
                </a:ext>
              </a:extLst>
            </p:cNvPr>
            <p:cNvSpPr/>
            <p:nvPr/>
          </p:nvSpPr>
          <p:spPr>
            <a:xfrm>
              <a:off x="9164042" y="1462667"/>
              <a:ext cx="659206" cy="658107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B3F59890-0FE8-4C94-A7E2-77F81E530F9A}"/>
                </a:ext>
              </a:extLst>
            </p:cNvPr>
            <p:cNvSpPr/>
            <p:nvPr/>
          </p:nvSpPr>
          <p:spPr>
            <a:xfrm>
              <a:off x="9578633" y="2770884"/>
              <a:ext cx="489229" cy="488414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KSO_Shape">
              <a:extLst>
                <a:ext uri="{FF2B5EF4-FFF2-40B4-BE49-F238E27FC236}">
                  <a16:creationId xmlns:a16="http://schemas.microsoft.com/office/drawing/2014/main" id="{4A92F2C8-0A5B-400F-B9FB-004343EBFC91}"/>
                </a:ext>
              </a:extLst>
            </p:cNvPr>
            <p:cNvSpPr/>
            <p:nvPr/>
          </p:nvSpPr>
          <p:spPr>
            <a:xfrm>
              <a:off x="842042" y="2725932"/>
              <a:ext cx="263190" cy="262751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5E26DC2A-9B9D-41F2-B892-B308E6073DD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1B673-02F4-4D76-9A4D-2534B1965F69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CF17D-7819-4AA0-935A-D02FD7C7AF9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编码实现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B43552-D9E9-406B-ABDE-79D83DACE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76" y="1511322"/>
            <a:ext cx="8556999" cy="46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2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3EB1709-6D20-4440-8800-976CC5E9712E}"/>
              </a:ext>
            </a:extLst>
          </p:cNvPr>
          <p:cNvSpPr/>
          <p:nvPr/>
        </p:nvSpPr>
        <p:spPr>
          <a:xfrm>
            <a:off x="2120169" y="929563"/>
            <a:ext cx="7951662" cy="861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发表留言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endParaRPr lang="zh-CN" altLang="en-US" sz="2000" dirty="0">
              <a:solidFill>
                <a:schemeClr val="bg2">
                  <a:lumMod val="25000"/>
                </a:schemeClr>
              </a:solidFill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8B5D5D-3800-48BB-9E59-BDB336CECA64}"/>
              </a:ext>
            </a:extLst>
          </p:cNvPr>
          <p:cNvGrpSpPr/>
          <p:nvPr/>
        </p:nvGrpSpPr>
        <p:grpSpPr>
          <a:xfrm>
            <a:off x="1291820" y="1446483"/>
            <a:ext cx="9473599" cy="4977172"/>
            <a:chOff x="594263" y="1186431"/>
            <a:chExt cx="9473599" cy="4977172"/>
          </a:xfrm>
        </p:grpSpPr>
        <p:sp>
          <p:nvSpPr>
            <p:cNvPr id="19" name="Oval 19"/>
            <p:cNvSpPr/>
            <p:nvPr/>
          </p:nvSpPr>
          <p:spPr>
            <a:xfrm>
              <a:off x="7763670" y="4358531"/>
              <a:ext cx="201725" cy="2017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605766" y="1186431"/>
              <a:ext cx="792994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sz="1600" b="1" dirty="0">
                <a:solidFill>
                  <a:schemeClr val="tx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AE4A5C53-8F71-4523-A3C2-DA78C722020E}"/>
                </a:ext>
              </a:extLst>
            </p:cNvPr>
            <p:cNvSpPr/>
            <p:nvPr/>
          </p:nvSpPr>
          <p:spPr>
            <a:xfrm>
              <a:off x="594263" y="4037164"/>
              <a:ext cx="523963" cy="523090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0A57C6A-AAD1-4F21-A747-084653127557}"/>
                </a:ext>
              </a:extLst>
            </p:cNvPr>
            <p:cNvSpPr/>
            <p:nvPr/>
          </p:nvSpPr>
          <p:spPr>
            <a:xfrm>
              <a:off x="7864533" y="5642298"/>
              <a:ext cx="522175" cy="521305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6A88E154-0275-433F-BCFB-F91A1AACC873}"/>
                </a:ext>
              </a:extLst>
            </p:cNvPr>
            <p:cNvSpPr/>
            <p:nvPr/>
          </p:nvSpPr>
          <p:spPr>
            <a:xfrm>
              <a:off x="9164042" y="1462667"/>
              <a:ext cx="659206" cy="658107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B3F59890-0FE8-4C94-A7E2-77F81E530F9A}"/>
                </a:ext>
              </a:extLst>
            </p:cNvPr>
            <p:cNvSpPr/>
            <p:nvPr/>
          </p:nvSpPr>
          <p:spPr>
            <a:xfrm>
              <a:off x="9578633" y="2770884"/>
              <a:ext cx="489229" cy="488414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KSO_Shape">
              <a:extLst>
                <a:ext uri="{FF2B5EF4-FFF2-40B4-BE49-F238E27FC236}">
                  <a16:creationId xmlns:a16="http://schemas.microsoft.com/office/drawing/2014/main" id="{4A92F2C8-0A5B-400F-B9FB-004343EBFC91}"/>
                </a:ext>
              </a:extLst>
            </p:cNvPr>
            <p:cNvSpPr/>
            <p:nvPr/>
          </p:nvSpPr>
          <p:spPr>
            <a:xfrm>
              <a:off x="842042" y="2725932"/>
              <a:ext cx="263190" cy="262751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5E26DC2A-9B9D-41F2-B892-B308E6073DD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1B673-02F4-4D76-9A4D-2534B1965F69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CF17D-7819-4AA0-935A-D02FD7C7AF9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编码实现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2647A-D5E3-48F0-A76F-C2B5BE49F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418" y="1785038"/>
            <a:ext cx="7951662" cy="42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5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3EB1709-6D20-4440-8800-976CC5E9712E}"/>
              </a:ext>
            </a:extLst>
          </p:cNvPr>
          <p:cNvSpPr/>
          <p:nvPr/>
        </p:nvSpPr>
        <p:spPr>
          <a:xfrm>
            <a:off x="2120169" y="929563"/>
            <a:ext cx="7951662" cy="861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文章列表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endParaRPr lang="zh-CN" altLang="en-US" sz="2000" dirty="0">
              <a:solidFill>
                <a:schemeClr val="bg2">
                  <a:lumMod val="25000"/>
                </a:schemeClr>
              </a:solidFill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8B5D5D-3800-48BB-9E59-BDB336CECA64}"/>
              </a:ext>
            </a:extLst>
          </p:cNvPr>
          <p:cNvGrpSpPr/>
          <p:nvPr/>
        </p:nvGrpSpPr>
        <p:grpSpPr>
          <a:xfrm>
            <a:off x="1291820" y="1446483"/>
            <a:ext cx="9473599" cy="4977172"/>
            <a:chOff x="594263" y="1186431"/>
            <a:chExt cx="9473599" cy="4977172"/>
          </a:xfrm>
        </p:grpSpPr>
        <p:sp>
          <p:nvSpPr>
            <p:cNvPr id="19" name="Oval 19"/>
            <p:cNvSpPr/>
            <p:nvPr/>
          </p:nvSpPr>
          <p:spPr>
            <a:xfrm>
              <a:off x="7763670" y="4358531"/>
              <a:ext cx="201725" cy="2017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605766" y="1186431"/>
              <a:ext cx="792994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sz="1600" b="1" dirty="0">
                <a:solidFill>
                  <a:schemeClr val="tx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AE4A5C53-8F71-4523-A3C2-DA78C722020E}"/>
                </a:ext>
              </a:extLst>
            </p:cNvPr>
            <p:cNvSpPr/>
            <p:nvPr/>
          </p:nvSpPr>
          <p:spPr>
            <a:xfrm>
              <a:off x="594263" y="4037164"/>
              <a:ext cx="523963" cy="523090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0A57C6A-AAD1-4F21-A747-084653127557}"/>
                </a:ext>
              </a:extLst>
            </p:cNvPr>
            <p:cNvSpPr/>
            <p:nvPr/>
          </p:nvSpPr>
          <p:spPr>
            <a:xfrm>
              <a:off x="7864533" y="5642298"/>
              <a:ext cx="522175" cy="521305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6A88E154-0275-433F-BCFB-F91A1AACC873}"/>
                </a:ext>
              </a:extLst>
            </p:cNvPr>
            <p:cNvSpPr/>
            <p:nvPr/>
          </p:nvSpPr>
          <p:spPr>
            <a:xfrm>
              <a:off x="9164042" y="1462667"/>
              <a:ext cx="659206" cy="658107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B3F59890-0FE8-4C94-A7E2-77F81E530F9A}"/>
                </a:ext>
              </a:extLst>
            </p:cNvPr>
            <p:cNvSpPr/>
            <p:nvPr/>
          </p:nvSpPr>
          <p:spPr>
            <a:xfrm>
              <a:off x="9578633" y="2770884"/>
              <a:ext cx="489229" cy="488414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KSO_Shape">
              <a:extLst>
                <a:ext uri="{FF2B5EF4-FFF2-40B4-BE49-F238E27FC236}">
                  <a16:creationId xmlns:a16="http://schemas.microsoft.com/office/drawing/2014/main" id="{4A92F2C8-0A5B-400F-B9FB-004343EBFC91}"/>
                </a:ext>
              </a:extLst>
            </p:cNvPr>
            <p:cNvSpPr/>
            <p:nvPr/>
          </p:nvSpPr>
          <p:spPr>
            <a:xfrm>
              <a:off x="842042" y="2725932"/>
              <a:ext cx="263190" cy="262751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5E26DC2A-9B9D-41F2-B892-B308E6073DD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1B673-02F4-4D76-9A4D-2534B1965F69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CF17D-7819-4AA0-935A-D02FD7C7AF9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编码实现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2F829F-6DC0-4704-B963-E1CAE1834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45" y="1556531"/>
            <a:ext cx="8311641" cy="45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7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3EB1709-6D20-4440-8800-976CC5E9712E}"/>
              </a:ext>
            </a:extLst>
          </p:cNvPr>
          <p:cNvSpPr/>
          <p:nvPr/>
        </p:nvSpPr>
        <p:spPr>
          <a:xfrm>
            <a:off x="2120169" y="929563"/>
            <a:ext cx="7951662" cy="861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文章分类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endParaRPr lang="zh-CN" altLang="en-US" sz="2000" dirty="0">
              <a:solidFill>
                <a:schemeClr val="bg2">
                  <a:lumMod val="25000"/>
                </a:schemeClr>
              </a:solidFill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8B5D5D-3800-48BB-9E59-BDB336CECA64}"/>
              </a:ext>
            </a:extLst>
          </p:cNvPr>
          <p:cNvGrpSpPr/>
          <p:nvPr/>
        </p:nvGrpSpPr>
        <p:grpSpPr>
          <a:xfrm>
            <a:off x="1291820" y="1446483"/>
            <a:ext cx="9473599" cy="4977172"/>
            <a:chOff x="594263" y="1186431"/>
            <a:chExt cx="9473599" cy="4977172"/>
          </a:xfrm>
        </p:grpSpPr>
        <p:sp>
          <p:nvSpPr>
            <p:cNvPr id="19" name="Oval 19"/>
            <p:cNvSpPr/>
            <p:nvPr/>
          </p:nvSpPr>
          <p:spPr>
            <a:xfrm>
              <a:off x="7763670" y="4358531"/>
              <a:ext cx="201725" cy="2017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605766" y="1186431"/>
              <a:ext cx="792994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sz="1600" b="1" dirty="0">
                <a:solidFill>
                  <a:schemeClr val="tx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AE4A5C53-8F71-4523-A3C2-DA78C722020E}"/>
                </a:ext>
              </a:extLst>
            </p:cNvPr>
            <p:cNvSpPr/>
            <p:nvPr/>
          </p:nvSpPr>
          <p:spPr>
            <a:xfrm>
              <a:off x="594263" y="4037164"/>
              <a:ext cx="523963" cy="523090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0A57C6A-AAD1-4F21-A747-084653127557}"/>
                </a:ext>
              </a:extLst>
            </p:cNvPr>
            <p:cNvSpPr/>
            <p:nvPr/>
          </p:nvSpPr>
          <p:spPr>
            <a:xfrm>
              <a:off x="7864533" y="5642298"/>
              <a:ext cx="522175" cy="521305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6A88E154-0275-433F-BCFB-F91A1AACC873}"/>
                </a:ext>
              </a:extLst>
            </p:cNvPr>
            <p:cNvSpPr/>
            <p:nvPr/>
          </p:nvSpPr>
          <p:spPr>
            <a:xfrm>
              <a:off x="9164042" y="1462667"/>
              <a:ext cx="659206" cy="658107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B3F59890-0FE8-4C94-A7E2-77F81E530F9A}"/>
                </a:ext>
              </a:extLst>
            </p:cNvPr>
            <p:cNvSpPr/>
            <p:nvPr/>
          </p:nvSpPr>
          <p:spPr>
            <a:xfrm>
              <a:off x="9578633" y="2770884"/>
              <a:ext cx="489229" cy="488414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KSO_Shape">
              <a:extLst>
                <a:ext uri="{FF2B5EF4-FFF2-40B4-BE49-F238E27FC236}">
                  <a16:creationId xmlns:a16="http://schemas.microsoft.com/office/drawing/2014/main" id="{4A92F2C8-0A5B-400F-B9FB-004343EBFC91}"/>
                </a:ext>
              </a:extLst>
            </p:cNvPr>
            <p:cNvSpPr/>
            <p:nvPr/>
          </p:nvSpPr>
          <p:spPr>
            <a:xfrm>
              <a:off x="842042" y="2725932"/>
              <a:ext cx="263190" cy="262751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5E26DC2A-9B9D-41F2-B892-B308E6073DD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1B673-02F4-4D76-9A4D-2534B1965F69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CF17D-7819-4AA0-935A-D02FD7C7AF9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编码实现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0847C5-9F3B-4FE4-B074-FCA6AA55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69" y="1722719"/>
            <a:ext cx="7951662" cy="41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-文本框 32">
            <a:extLst>
              <a:ext uri="{FF2B5EF4-FFF2-40B4-BE49-F238E27FC236}">
                <a16:creationId xmlns:a16="http://schemas.microsoft.com/office/drawing/2014/main" id="{0A106029-4F33-1349-8433-FE1AC8FEF3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68168" y="2937067"/>
            <a:ext cx="184731" cy="584775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PA-文本框 32">
            <a:extLst>
              <a:ext uri="{FF2B5EF4-FFF2-40B4-BE49-F238E27FC236}">
                <a16:creationId xmlns:a16="http://schemas.microsoft.com/office/drawing/2014/main" id="{77E7D953-D544-1E4B-BD25-8466ED4EC2D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68277" y="4499941"/>
            <a:ext cx="184731" cy="584775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C5A6318-3787-40E3-80D9-F2344BC2D4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731FB35-5BE1-4B8C-96D0-92BDFC85EA63}"/>
              </a:ext>
            </a:extLst>
          </p:cNvPr>
          <p:cNvSpPr/>
          <p:nvPr/>
        </p:nvSpPr>
        <p:spPr>
          <a:xfrm>
            <a:off x="281196" y="435796"/>
            <a:ext cx="11218984" cy="589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altLang="zh-CN" dirty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https://github.com/yxf233/blog.git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01E1F1D-F6AD-48BE-B4E7-2EAC3793E21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0709" cy="175846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A44DD51-E34F-40B5-9F3E-C7CCF3B2385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64" y="4642338"/>
            <a:ext cx="3760636" cy="2215662"/>
          </a:xfrm>
          <a:prstGeom prst="rect">
            <a:avLst/>
          </a:prstGeom>
        </p:spPr>
      </p:pic>
      <p:sp>
        <p:nvSpPr>
          <p:cNvPr id="3" name="PA-文本框 6">
            <a:extLst>
              <a:ext uri="{FF2B5EF4-FFF2-40B4-BE49-F238E27FC236}">
                <a16:creationId xmlns:a16="http://schemas.microsoft.com/office/drawing/2014/main" id="{34052449-5EFF-E340-982D-B3EA3DBA8A6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314924" y="717902"/>
            <a:ext cx="35621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5C629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目录 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5C629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5C629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CONTENT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5C629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7" name="PA-文本框 32">
            <a:extLst>
              <a:ext uri="{FF2B5EF4-FFF2-40B4-BE49-F238E27FC236}">
                <a16:creationId xmlns:a16="http://schemas.microsoft.com/office/drawing/2014/main" id="{60688D98-1408-A240-A577-5BA92DA3CB7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68277" y="2936432"/>
            <a:ext cx="665567" cy="584775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01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B9B2E4-1EC8-C641-9993-8F0BAD268577}"/>
              </a:ext>
            </a:extLst>
          </p:cNvPr>
          <p:cNvGrpSpPr/>
          <p:nvPr/>
        </p:nvGrpSpPr>
        <p:grpSpPr>
          <a:xfrm>
            <a:off x="3165227" y="2844357"/>
            <a:ext cx="2359025" cy="676910"/>
            <a:chOff x="721" y="8673"/>
            <a:chExt cx="3715" cy="1066"/>
          </a:xfrm>
        </p:grpSpPr>
        <p:sp>
          <p:nvSpPr>
            <p:cNvPr id="9" name="PA-矩形 9">
              <a:extLst>
                <a:ext uri="{FF2B5EF4-FFF2-40B4-BE49-F238E27FC236}">
                  <a16:creationId xmlns:a16="http://schemas.microsoft.com/office/drawing/2014/main" id="{B7B92243-47F2-F34E-945B-A90EEE82AA1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21" y="9254"/>
              <a:ext cx="3715" cy="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C629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Please add the title here</a:t>
              </a:r>
            </a:p>
          </p:txBody>
        </p:sp>
        <p:sp>
          <p:nvSpPr>
            <p:cNvPr id="10" name="PA-文本框 76">
              <a:extLst>
                <a:ext uri="{FF2B5EF4-FFF2-40B4-BE49-F238E27FC236}">
                  <a16:creationId xmlns:a16="http://schemas.microsoft.com/office/drawing/2014/main" id="{B38EBA61-EE7C-E84C-A3AD-92F768C55FF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721" y="8673"/>
              <a:ext cx="24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spc="788" dirty="0">
                  <a:solidFill>
                    <a:srgbClr val="5C629E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需求分析</a:t>
              </a:r>
              <a:endParaRPr kumimoji="0" lang="zh-CN" altLang="en-US" sz="1800" b="1" i="0" u="none" strike="noStrike" kern="1200" cap="none" spc="788" normalizeH="0" baseline="0" noProof="0" dirty="0">
                <a:ln>
                  <a:noFill/>
                </a:ln>
                <a:solidFill>
                  <a:srgbClr val="5C629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3EE65B-2C23-8446-9ED4-33B5B26F6ACC}"/>
              </a:ext>
            </a:extLst>
          </p:cNvPr>
          <p:cNvGrpSpPr/>
          <p:nvPr/>
        </p:nvGrpSpPr>
        <p:grpSpPr>
          <a:xfrm>
            <a:off x="3165227" y="4407231"/>
            <a:ext cx="1586230" cy="677545"/>
            <a:chOff x="9531" y="8880"/>
            <a:chExt cx="2498" cy="1067"/>
          </a:xfrm>
        </p:grpSpPr>
        <p:sp>
          <p:nvSpPr>
            <p:cNvPr id="14" name="PA-矩形 14">
              <a:extLst>
                <a:ext uri="{FF2B5EF4-FFF2-40B4-BE49-F238E27FC236}">
                  <a16:creationId xmlns:a16="http://schemas.microsoft.com/office/drawing/2014/main" id="{13E078D2-FFD9-F84B-977D-B7B22ABD4DD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531" y="9462"/>
              <a:ext cx="291" cy="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5C629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5" name="PA-文本框 76">
              <a:extLst>
                <a:ext uri="{FF2B5EF4-FFF2-40B4-BE49-F238E27FC236}">
                  <a16:creationId xmlns:a16="http://schemas.microsoft.com/office/drawing/2014/main" id="{3ABF9D27-376C-844D-89BB-DA0EE1493BF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9531" y="8880"/>
              <a:ext cx="2498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788" normalizeH="0" baseline="0" noProof="0" dirty="0">
                  <a:ln>
                    <a:noFill/>
                  </a:ln>
                  <a:solidFill>
                    <a:srgbClr val="5C629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编码实现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6606D87-DDFE-2548-A1FA-60DDDAC4F06F}"/>
              </a:ext>
            </a:extLst>
          </p:cNvPr>
          <p:cNvGrpSpPr/>
          <p:nvPr/>
        </p:nvGrpSpPr>
        <p:grpSpPr>
          <a:xfrm>
            <a:off x="7665118" y="2844357"/>
            <a:ext cx="1567180" cy="677545"/>
            <a:chOff x="5405" y="8671"/>
            <a:chExt cx="2468" cy="1067"/>
          </a:xfrm>
        </p:grpSpPr>
        <p:sp>
          <p:nvSpPr>
            <p:cNvPr id="19" name="PA-矩形 19">
              <a:extLst>
                <a:ext uri="{FF2B5EF4-FFF2-40B4-BE49-F238E27FC236}">
                  <a16:creationId xmlns:a16="http://schemas.microsoft.com/office/drawing/2014/main" id="{878E87FB-3342-5542-9AFC-8561B0C8CF3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405" y="9253"/>
              <a:ext cx="291" cy="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5C629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0" name="PA-文本框 76">
              <a:extLst>
                <a:ext uri="{FF2B5EF4-FFF2-40B4-BE49-F238E27FC236}">
                  <a16:creationId xmlns:a16="http://schemas.microsoft.com/office/drawing/2014/main" id="{3ED3D1C0-EB15-D848-B556-58C4ECB4E07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5405" y="8671"/>
              <a:ext cx="24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788" normalizeH="0" baseline="0" noProof="0" dirty="0">
                <a:ln>
                  <a:noFill/>
                </a:ln>
                <a:solidFill>
                  <a:srgbClr val="5C629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2" name="PA-文本框 32">
            <a:extLst>
              <a:ext uri="{FF2B5EF4-FFF2-40B4-BE49-F238E27FC236}">
                <a16:creationId xmlns:a16="http://schemas.microsoft.com/office/drawing/2014/main" id="{3CE92CB8-5348-9448-9D3A-FD1B0CEB79E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36510" y="2916628"/>
            <a:ext cx="691215" cy="584775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02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934F2E2-7411-C849-91A4-6F28176591DA}"/>
              </a:ext>
            </a:extLst>
          </p:cNvPr>
          <p:cNvGrpSpPr/>
          <p:nvPr/>
        </p:nvGrpSpPr>
        <p:grpSpPr>
          <a:xfrm>
            <a:off x="7665118" y="2916628"/>
            <a:ext cx="2359025" cy="677545"/>
            <a:chOff x="14798" y="8770"/>
            <a:chExt cx="3715" cy="1067"/>
          </a:xfrm>
        </p:grpSpPr>
        <p:sp>
          <p:nvSpPr>
            <p:cNvPr id="24" name="PA-矩形 24">
              <a:extLst>
                <a:ext uri="{FF2B5EF4-FFF2-40B4-BE49-F238E27FC236}">
                  <a16:creationId xmlns:a16="http://schemas.microsoft.com/office/drawing/2014/main" id="{30754653-F5A7-4F40-9BA7-3420DBC4671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798" y="9352"/>
              <a:ext cx="3715" cy="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C629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Please add the title here</a:t>
              </a:r>
            </a:p>
          </p:txBody>
        </p:sp>
        <p:sp>
          <p:nvSpPr>
            <p:cNvPr id="25" name="PA-文本框 76">
              <a:extLst>
                <a:ext uri="{FF2B5EF4-FFF2-40B4-BE49-F238E27FC236}">
                  <a16:creationId xmlns:a16="http://schemas.microsoft.com/office/drawing/2014/main" id="{17A42C8F-7A61-8B47-9278-1EED46E8E9FE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798" y="8770"/>
              <a:ext cx="245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788" normalizeH="0" baseline="0" noProof="0" dirty="0">
                  <a:ln>
                    <a:noFill/>
                  </a:ln>
                  <a:solidFill>
                    <a:srgbClr val="5C629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建模内容</a:t>
              </a:r>
            </a:p>
          </p:txBody>
        </p:sp>
      </p:grpSp>
      <p:sp>
        <p:nvSpPr>
          <p:cNvPr id="26" name="PA-文本框 32">
            <a:extLst>
              <a:ext uri="{FF2B5EF4-FFF2-40B4-BE49-F238E27FC236}">
                <a16:creationId xmlns:a16="http://schemas.microsoft.com/office/drawing/2014/main" id="{CBBC958E-FC27-4D1D-A878-5255AD682F1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55452" y="4470005"/>
            <a:ext cx="691215" cy="584775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03</a:t>
            </a:r>
          </a:p>
        </p:txBody>
      </p:sp>
      <p:sp>
        <p:nvSpPr>
          <p:cNvPr id="31" name="PA-文本框 32">
            <a:extLst>
              <a:ext uri="{FF2B5EF4-FFF2-40B4-BE49-F238E27FC236}">
                <a16:creationId xmlns:a16="http://schemas.microsoft.com/office/drawing/2014/main" id="{BEB012C4-5CD4-49B1-9F96-4A2B739DCDF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36510" y="4470004"/>
            <a:ext cx="691215" cy="584775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04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19C67DF-719A-4FEB-83DF-4AB1F5C52D8F}"/>
              </a:ext>
            </a:extLst>
          </p:cNvPr>
          <p:cNvGrpSpPr/>
          <p:nvPr/>
        </p:nvGrpSpPr>
        <p:grpSpPr>
          <a:xfrm>
            <a:off x="7757510" y="4438028"/>
            <a:ext cx="2359025" cy="677545"/>
            <a:chOff x="14798" y="8770"/>
            <a:chExt cx="3715" cy="1067"/>
          </a:xfrm>
        </p:grpSpPr>
        <p:sp>
          <p:nvSpPr>
            <p:cNvPr id="33" name="PA-矩形 24">
              <a:extLst>
                <a:ext uri="{FF2B5EF4-FFF2-40B4-BE49-F238E27FC236}">
                  <a16:creationId xmlns:a16="http://schemas.microsoft.com/office/drawing/2014/main" id="{B72982BC-2D5F-4D94-A316-BB1EF4D8F48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798" y="9352"/>
              <a:ext cx="3715" cy="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C629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Please add the title here</a:t>
              </a:r>
            </a:p>
          </p:txBody>
        </p:sp>
        <p:sp>
          <p:nvSpPr>
            <p:cNvPr id="34" name="PA-文本框 76">
              <a:extLst>
                <a:ext uri="{FF2B5EF4-FFF2-40B4-BE49-F238E27FC236}">
                  <a16:creationId xmlns:a16="http://schemas.microsoft.com/office/drawing/2014/main" id="{66BD948F-26EC-409D-93A4-3834FC751E9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4798" y="8770"/>
              <a:ext cx="245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spc="788" dirty="0">
                  <a:solidFill>
                    <a:srgbClr val="5C629E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个人心得</a:t>
              </a:r>
              <a:endParaRPr kumimoji="0" lang="zh-CN" altLang="en-US" sz="1800" b="1" i="0" u="none" strike="noStrike" kern="1200" cap="none" spc="788" normalizeH="0" baseline="0" noProof="0" dirty="0">
                <a:ln>
                  <a:noFill/>
                </a:ln>
                <a:solidFill>
                  <a:srgbClr val="5C629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99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28" grpId="0" animBg="1"/>
      <p:bldP spid="3" grpId="0"/>
      <p:bldP spid="7" grpId="0" animBg="1"/>
      <p:bldP spid="22" grpId="0" animBg="1"/>
      <p:bldP spid="26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3EB1709-6D20-4440-8800-976CC5E9712E}"/>
              </a:ext>
            </a:extLst>
          </p:cNvPr>
          <p:cNvSpPr/>
          <p:nvPr/>
        </p:nvSpPr>
        <p:spPr>
          <a:xfrm>
            <a:off x="2120169" y="929563"/>
            <a:ext cx="7951662" cy="861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友情链接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endParaRPr lang="zh-CN" altLang="en-US" sz="2000" dirty="0">
              <a:solidFill>
                <a:schemeClr val="bg2">
                  <a:lumMod val="25000"/>
                </a:schemeClr>
              </a:solidFill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8B5D5D-3800-48BB-9E59-BDB336CECA64}"/>
              </a:ext>
            </a:extLst>
          </p:cNvPr>
          <p:cNvGrpSpPr/>
          <p:nvPr/>
        </p:nvGrpSpPr>
        <p:grpSpPr>
          <a:xfrm>
            <a:off x="1291820" y="1446483"/>
            <a:ext cx="9473599" cy="4977172"/>
            <a:chOff x="594263" y="1186431"/>
            <a:chExt cx="9473599" cy="4977172"/>
          </a:xfrm>
        </p:grpSpPr>
        <p:sp>
          <p:nvSpPr>
            <p:cNvPr id="19" name="Oval 19"/>
            <p:cNvSpPr/>
            <p:nvPr/>
          </p:nvSpPr>
          <p:spPr>
            <a:xfrm>
              <a:off x="7763670" y="4358531"/>
              <a:ext cx="201725" cy="2017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605766" y="1186431"/>
              <a:ext cx="792994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sz="1600" b="1" dirty="0">
                <a:solidFill>
                  <a:schemeClr val="tx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AE4A5C53-8F71-4523-A3C2-DA78C722020E}"/>
                </a:ext>
              </a:extLst>
            </p:cNvPr>
            <p:cNvSpPr/>
            <p:nvPr/>
          </p:nvSpPr>
          <p:spPr>
            <a:xfrm>
              <a:off x="594263" y="4037164"/>
              <a:ext cx="523963" cy="523090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0A57C6A-AAD1-4F21-A747-084653127557}"/>
                </a:ext>
              </a:extLst>
            </p:cNvPr>
            <p:cNvSpPr/>
            <p:nvPr/>
          </p:nvSpPr>
          <p:spPr>
            <a:xfrm>
              <a:off x="7864533" y="5642298"/>
              <a:ext cx="522175" cy="521305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6A88E154-0275-433F-BCFB-F91A1AACC873}"/>
                </a:ext>
              </a:extLst>
            </p:cNvPr>
            <p:cNvSpPr/>
            <p:nvPr/>
          </p:nvSpPr>
          <p:spPr>
            <a:xfrm>
              <a:off x="9164042" y="1462667"/>
              <a:ext cx="659206" cy="658107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B3F59890-0FE8-4C94-A7E2-77F81E530F9A}"/>
                </a:ext>
              </a:extLst>
            </p:cNvPr>
            <p:cNvSpPr/>
            <p:nvPr/>
          </p:nvSpPr>
          <p:spPr>
            <a:xfrm>
              <a:off x="9578633" y="2770884"/>
              <a:ext cx="489229" cy="488414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KSO_Shape">
              <a:extLst>
                <a:ext uri="{FF2B5EF4-FFF2-40B4-BE49-F238E27FC236}">
                  <a16:creationId xmlns:a16="http://schemas.microsoft.com/office/drawing/2014/main" id="{4A92F2C8-0A5B-400F-B9FB-004343EBFC91}"/>
                </a:ext>
              </a:extLst>
            </p:cNvPr>
            <p:cNvSpPr/>
            <p:nvPr/>
          </p:nvSpPr>
          <p:spPr>
            <a:xfrm>
              <a:off x="842042" y="2725932"/>
              <a:ext cx="263190" cy="262751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5E26DC2A-9B9D-41F2-B892-B308E6073DD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1B673-02F4-4D76-9A4D-2534B1965F69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CF17D-7819-4AA0-935A-D02FD7C7AF9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编码实现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2AE43D-C60A-4999-AA5A-5E36503D9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73" y="1542608"/>
            <a:ext cx="8593622" cy="48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95C968A7-4AA2-46DC-9089-91FB895C9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665CFB0-007A-42E0-B469-70BF5F1AB4A9}"/>
              </a:ext>
            </a:extLst>
          </p:cNvPr>
          <p:cNvSpPr/>
          <p:nvPr/>
        </p:nvSpPr>
        <p:spPr>
          <a:xfrm>
            <a:off x="474785" y="422031"/>
            <a:ext cx="11218984" cy="589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F5CDA0-AAC6-4BA1-AEAF-CDF36F626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0709" cy="17584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B87C1F-547D-4727-91EC-6A7378157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64" y="4642338"/>
            <a:ext cx="3760636" cy="22156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69E0B3-35E7-4266-9223-969EE72AF2BC}"/>
              </a:ext>
            </a:extLst>
          </p:cNvPr>
          <p:cNvSpPr txBox="1"/>
          <p:nvPr/>
        </p:nvSpPr>
        <p:spPr>
          <a:xfrm>
            <a:off x="1421807" y="3195069"/>
            <a:ext cx="9348385" cy="954075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lvl="0">
              <a:defRPr/>
            </a:pPr>
            <a:r>
              <a:rPr lang="zh-CN" altLang="en-US" sz="5400" b="0" dirty="0">
                <a:solidFill>
                  <a:schemeClr val="accent2"/>
                </a:solidFill>
                <a:effectLst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个人心得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D60D0A2C-386F-444E-8B38-B2C9EC9ED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421" y="4149144"/>
            <a:ext cx="3685158" cy="4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0963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Duis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aute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irure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dolor in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reprehenderit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in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voluptate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sint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occaecat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cupidatat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non</a:t>
            </a:r>
          </a:p>
        </p:txBody>
      </p:sp>
      <p:sp>
        <p:nvSpPr>
          <p:cNvPr id="15" name="PA-文本框 32">
            <a:extLst>
              <a:ext uri="{FF2B5EF4-FFF2-40B4-BE49-F238E27FC236}">
                <a16:creationId xmlns:a16="http://schemas.microsoft.com/office/drawing/2014/main" id="{D3738BF8-B298-412D-B724-BAB98AAA9C0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07959" y="1249562"/>
            <a:ext cx="1324182" cy="2800767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4217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10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E201E2C-B89E-4050-9127-4562D26F6119}"/>
              </a:ext>
            </a:extLst>
          </p:cNvPr>
          <p:cNvGrpSpPr/>
          <p:nvPr/>
        </p:nvGrpSpPr>
        <p:grpSpPr>
          <a:xfrm>
            <a:off x="1287696" y="1451541"/>
            <a:ext cx="9815940" cy="4211276"/>
            <a:chOff x="1261831" y="512089"/>
            <a:chExt cx="9815940" cy="421127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9183D5-D909-4A4C-B573-FFA45A6D17FD}"/>
                </a:ext>
              </a:extLst>
            </p:cNvPr>
            <p:cNvSpPr txBox="1"/>
            <p:nvPr/>
          </p:nvSpPr>
          <p:spPr>
            <a:xfrm>
              <a:off x="1262833" y="790559"/>
              <a:ext cx="3562641" cy="157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</a:rPr>
                <a:t>总的来讲项目过程中，我的专业知识并不精通，开发过程比较的艰难。主要是掌握的知识不足。详细设计时的文档没有写好，项目的细节没有介绍，</a:t>
              </a:r>
              <a:r>
                <a:rPr lang="zh-CN" altLang="en-US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</a:rPr>
                <a:t>没有给出</a:t>
              </a:r>
              <a:r>
                <a:rPr lang="zh-CN" altLang="zh-CN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</a:rPr>
                <a:t>详细的参考。原因是没有花太多时间在上面，没有一定的理解。</a:t>
              </a:r>
              <a:endParaRPr lang="en-US" altLang="zh-CN" sz="1314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7FE7A59-B9FC-4174-A5A9-421C89CF44A9}"/>
                </a:ext>
              </a:extLst>
            </p:cNvPr>
            <p:cNvSpPr txBox="1"/>
            <p:nvPr/>
          </p:nvSpPr>
          <p:spPr>
            <a:xfrm>
              <a:off x="1261831" y="3449490"/>
              <a:ext cx="3562641" cy="970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</a:rPr>
                <a:t>开发过程中使用</a:t>
              </a:r>
              <a:r>
                <a:rPr lang="en-US" altLang="zh-CN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</a:rPr>
                <a:t>epp3</a:t>
              </a:r>
              <a:r>
                <a:rPr lang="zh-CN" altLang="en-US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</a:rPr>
                <a:t>和</a:t>
              </a:r>
              <a:r>
                <a:rPr lang="zh-CN" altLang="zh-CN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</a:rPr>
                <a:t>应用软件这个方法是开发项目的基本方法，适合</a:t>
              </a:r>
              <a:r>
                <a:rPr lang="zh-CN" altLang="en-US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</a:rPr>
                <a:t>这个项目，并且</a:t>
              </a:r>
              <a:r>
                <a:rPr lang="zh-CN" altLang="zh-CN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</a:rPr>
                <a:t>在目前来讲是先进的，是可以适应潮流的。</a:t>
              </a:r>
              <a:endParaRPr lang="en-US" altLang="zh-CN" sz="1314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E037856-C51A-4251-9FDF-2F7E6A1C0354}"/>
                </a:ext>
              </a:extLst>
            </p:cNvPr>
            <p:cNvGrpSpPr/>
            <p:nvPr/>
          </p:nvGrpSpPr>
          <p:grpSpPr>
            <a:xfrm>
              <a:off x="2291207" y="512089"/>
              <a:ext cx="8786564" cy="4211276"/>
              <a:chOff x="2291207" y="512089"/>
              <a:chExt cx="8786564" cy="4211276"/>
            </a:xfrm>
          </p:grpSpPr>
          <p:sp>
            <p:nvSpPr>
              <p:cNvPr id="11" name="Text Placeholder 8">
                <a:extLst>
                  <a:ext uri="{FF2B5EF4-FFF2-40B4-BE49-F238E27FC236}">
                    <a16:creationId xmlns:a16="http://schemas.microsoft.com/office/drawing/2014/main" id="{4588CEDF-C2AD-415B-860E-65762435FDC3}"/>
                  </a:ext>
                </a:extLst>
              </p:cNvPr>
              <p:cNvSpPr txBox="1"/>
              <p:nvPr/>
            </p:nvSpPr>
            <p:spPr>
              <a:xfrm>
                <a:off x="2761520" y="512089"/>
                <a:ext cx="1988111" cy="248027"/>
              </a:xfrm>
              <a:prstGeom prst="rect">
                <a:avLst/>
              </a:prstGeom>
            </p:spPr>
            <p:txBody>
              <a:bodyPr vert="horz" lIns="90105" tIns="45053" rIns="90105" bIns="45053" rtlCol="0" anchor="ctr">
                <a:noAutofit/>
              </a:bodyPr>
              <a:lstStyle>
                <a:defPPr>
                  <a:defRPr lang="id-ID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119892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en-US" sz="1577" b="1" dirty="0">
                    <a:solidFill>
                      <a:schemeClr val="bg2">
                        <a:lumMod val="10000"/>
                      </a:schemeClr>
                    </a:solidFill>
                    <a:ea typeface="Source Han Serif SC" panose="02020400000000000000" pitchFamily="18" charset="-122"/>
                  </a:rPr>
                  <a:t>开</a:t>
                </a:r>
                <a:r>
                  <a:rPr lang="zh-CN" altLang="zh-CN" sz="1577" b="1" dirty="0">
                    <a:solidFill>
                      <a:schemeClr val="bg2">
                        <a:lumMod val="10000"/>
                      </a:schemeClr>
                    </a:solidFill>
                    <a:ea typeface="Source Han Serif SC" panose="02020400000000000000" pitchFamily="18" charset="-122"/>
                  </a:rPr>
                  <a:t>发过程的评价</a:t>
                </a:r>
                <a:endParaRPr lang="en-US" altLang="zh-CN" sz="1577" b="1" dirty="0">
                  <a:solidFill>
                    <a:schemeClr val="bg2">
                      <a:lumMod val="10000"/>
                    </a:schemeClr>
                  </a:solidFill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2" name="Text Placeholder 8">
                <a:extLst>
                  <a:ext uri="{FF2B5EF4-FFF2-40B4-BE49-F238E27FC236}">
                    <a16:creationId xmlns:a16="http://schemas.microsoft.com/office/drawing/2014/main" id="{67162CEF-B49A-40C9-8259-5A1FA4BC38FB}"/>
                  </a:ext>
                </a:extLst>
              </p:cNvPr>
              <p:cNvSpPr txBox="1"/>
              <p:nvPr/>
            </p:nvSpPr>
            <p:spPr>
              <a:xfrm>
                <a:off x="7422213" y="512089"/>
                <a:ext cx="1667988" cy="260815"/>
              </a:xfrm>
              <a:prstGeom prst="rect">
                <a:avLst/>
              </a:prstGeom>
            </p:spPr>
            <p:txBody>
              <a:bodyPr vert="horz" lIns="90105" tIns="45053" rIns="90105" bIns="45053" rtlCol="0" anchor="ctr">
                <a:noAutofit/>
              </a:bodyPr>
              <a:lstStyle>
                <a:defPPr>
                  <a:defRPr lang="id-ID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119892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zh-CN" sz="1577" b="1" dirty="0">
                    <a:solidFill>
                      <a:schemeClr val="bg2">
                        <a:lumMod val="10000"/>
                      </a:schemeClr>
                    </a:solidFill>
                    <a:ea typeface="Source Han Serif SC" panose="02020400000000000000" pitchFamily="18" charset="-122"/>
                  </a:rPr>
                  <a:t>产品质量的评价</a:t>
                </a:r>
                <a:endParaRPr lang="en-US" altLang="zh-CN" sz="1577" b="1" dirty="0">
                  <a:solidFill>
                    <a:schemeClr val="bg2">
                      <a:lumMod val="10000"/>
                    </a:schemeClr>
                  </a:solidFill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3" name="Text Placeholder 8">
                <a:extLst>
                  <a:ext uri="{FF2B5EF4-FFF2-40B4-BE49-F238E27FC236}">
                    <a16:creationId xmlns:a16="http://schemas.microsoft.com/office/drawing/2014/main" id="{F64C638E-F880-4AE1-833F-35F67DDEED2E}"/>
                  </a:ext>
                </a:extLst>
              </p:cNvPr>
              <p:cNvSpPr txBox="1"/>
              <p:nvPr/>
            </p:nvSpPr>
            <p:spPr>
              <a:xfrm>
                <a:off x="2291207" y="3196904"/>
                <a:ext cx="2574037" cy="195948"/>
              </a:xfrm>
              <a:prstGeom prst="rect">
                <a:avLst/>
              </a:prstGeom>
            </p:spPr>
            <p:txBody>
              <a:bodyPr vert="horz" lIns="90105" tIns="45053" rIns="90105" bIns="45053" rtlCol="0" anchor="ctr">
                <a:noAutofit/>
              </a:bodyPr>
              <a:lstStyle>
                <a:defPPr>
                  <a:defRPr lang="id-ID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/>
                <a:r>
                  <a:rPr lang="zh-CN" altLang="zh-CN" sz="1577" b="1" dirty="0">
                    <a:solidFill>
                      <a:schemeClr val="bg2">
                        <a:lumMod val="10000"/>
                      </a:schemeClr>
                    </a:solidFill>
                    <a:ea typeface="Source Han Serif SC" panose="02020400000000000000" pitchFamily="18" charset="-122"/>
                  </a:rPr>
                  <a:t>技术方法的评价</a:t>
                </a:r>
              </a:p>
            </p:txBody>
          </p:sp>
          <p:sp>
            <p:nvSpPr>
              <p:cNvPr id="14" name="Text Placeholder 8">
                <a:extLst>
                  <a:ext uri="{FF2B5EF4-FFF2-40B4-BE49-F238E27FC236}">
                    <a16:creationId xmlns:a16="http://schemas.microsoft.com/office/drawing/2014/main" id="{B7151CA3-A335-4FAB-98A8-8F723F9264C5}"/>
                  </a:ext>
                </a:extLst>
              </p:cNvPr>
              <p:cNvSpPr txBox="1"/>
              <p:nvPr/>
            </p:nvSpPr>
            <p:spPr>
              <a:xfrm>
                <a:off x="7448000" y="3128310"/>
                <a:ext cx="1725835" cy="333135"/>
              </a:xfrm>
              <a:prstGeom prst="rect">
                <a:avLst/>
              </a:prstGeom>
            </p:spPr>
            <p:txBody>
              <a:bodyPr vert="horz" lIns="90105" tIns="45053" rIns="90105" bIns="45053" rtlCol="0" anchor="ctr">
                <a:noAutofit/>
              </a:bodyPr>
              <a:lstStyle>
                <a:defPPr>
                  <a:defRPr lang="id-ID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1198927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zh-CN" altLang="zh-CN" sz="1577" b="1" dirty="0">
                    <a:solidFill>
                      <a:schemeClr val="bg2">
                        <a:lumMod val="10000"/>
                      </a:schemeClr>
                    </a:solidFill>
                    <a:ea typeface="Source Han Serif SC" panose="02020400000000000000" pitchFamily="18" charset="-122"/>
                  </a:rPr>
                  <a:t>试运行工作评价</a:t>
                </a:r>
                <a:endParaRPr lang="en-US" altLang="zh-CN" sz="1577" b="1" dirty="0">
                  <a:solidFill>
                    <a:schemeClr val="bg2">
                      <a:lumMod val="10000"/>
                    </a:schemeClr>
                  </a:solidFill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FEE6FF7-A3FE-40E1-B848-3E11FBD18ABC}"/>
                  </a:ext>
                </a:extLst>
              </p:cNvPr>
              <p:cNvSpPr txBox="1"/>
              <p:nvPr/>
            </p:nvSpPr>
            <p:spPr>
              <a:xfrm>
                <a:off x="7444388" y="760116"/>
                <a:ext cx="3562641" cy="1577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314" dirty="0">
                    <a:solidFill>
                      <a:schemeClr val="bg2">
                        <a:lumMod val="25000"/>
                      </a:schemeClr>
                    </a:solidFill>
                    <a:ea typeface="Source Han Serif SC" panose="02020400000000000000" pitchFamily="18" charset="-122"/>
                  </a:rPr>
                  <a:t>开发过程是</a:t>
                </a:r>
                <a:r>
                  <a:rPr lang="zh-CN" altLang="en-US" sz="1314" dirty="0">
                    <a:solidFill>
                      <a:schemeClr val="bg2">
                        <a:lumMod val="25000"/>
                      </a:schemeClr>
                    </a:solidFill>
                    <a:ea typeface="Source Han Serif SC" panose="02020400000000000000" pitchFamily="18" charset="-122"/>
                  </a:rPr>
                  <a:t>比较</a:t>
                </a:r>
                <a:r>
                  <a:rPr lang="zh-CN" altLang="zh-CN" sz="1314" dirty="0">
                    <a:solidFill>
                      <a:schemeClr val="bg2">
                        <a:lumMod val="25000"/>
                      </a:schemeClr>
                    </a:solidFill>
                    <a:ea typeface="Source Han Serif SC" panose="02020400000000000000" pitchFamily="18" charset="-122"/>
                  </a:rPr>
                  <a:t>合理有规划的，开发技术符合市场需求，时间有些推迟，成本费用在规划内，最终的软件成品符合用户的需求，顺利的开发出产品。产品质量没有较大的缺陷，但系统的一些设计影响了用户的体验，运行功能流畅。</a:t>
                </a:r>
                <a:endParaRPr lang="en-US" altLang="zh-CN" sz="1314" dirty="0">
                  <a:solidFill>
                    <a:schemeClr val="bg2">
                      <a:lumMod val="25000"/>
                    </a:schemeClr>
                  </a:solidFill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20D1E45-6CFA-401B-A4CD-9B07AF693181}"/>
                  </a:ext>
                </a:extLst>
              </p:cNvPr>
              <p:cNvSpPr txBox="1"/>
              <p:nvPr/>
            </p:nvSpPr>
            <p:spPr>
              <a:xfrm>
                <a:off x="7515130" y="3449490"/>
                <a:ext cx="3562641" cy="1273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314" dirty="0">
                    <a:solidFill>
                      <a:schemeClr val="bg2">
                        <a:lumMod val="25000"/>
                      </a:schemeClr>
                    </a:solidFill>
                    <a:ea typeface="Source Han Serif SC" panose="02020400000000000000" pitchFamily="18" charset="-122"/>
                  </a:rPr>
                  <a:t>试运行时网站内容显示为代码，问题是数据库代码出错，没有连接上数据库，解决方法重写连接数据库代码。最后网站内容显示正常，因为自己的作品自己最清楚原因。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564673-470B-4D84-BEDB-A5F29C03E65A}"/>
              </a:ext>
            </a:extLst>
          </p:cNvPr>
          <p:cNvGrpSpPr/>
          <p:nvPr/>
        </p:nvGrpSpPr>
        <p:grpSpPr>
          <a:xfrm>
            <a:off x="5134958" y="1490398"/>
            <a:ext cx="1947634" cy="3089242"/>
            <a:chOff x="5049616" y="1300272"/>
            <a:chExt cx="1947634" cy="3089242"/>
          </a:xfrm>
        </p:grpSpPr>
        <p:sp>
          <p:nvSpPr>
            <p:cNvPr id="9" name="Shape 347">
              <a:extLst>
                <a:ext uri="{FF2B5EF4-FFF2-40B4-BE49-F238E27FC236}">
                  <a16:creationId xmlns:a16="http://schemas.microsoft.com/office/drawing/2014/main" id="{CAC452BB-CF39-4527-868C-4326B1986251}"/>
                </a:ext>
              </a:extLst>
            </p:cNvPr>
            <p:cNvSpPr/>
            <p:nvPr/>
          </p:nvSpPr>
          <p:spPr>
            <a:xfrm>
              <a:off x="6528991" y="1899914"/>
              <a:ext cx="271910" cy="284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933" extrusionOk="0">
                  <a:moveTo>
                    <a:pt x="18450" y="13962"/>
                  </a:moveTo>
                  <a:cubicBezTo>
                    <a:pt x="18104" y="14098"/>
                    <a:pt x="15778" y="12331"/>
                    <a:pt x="14291" y="9001"/>
                  </a:cubicBezTo>
                  <a:cubicBezTo>
                    <a:pt x="12804" y="5669"/>
                    <a:pt x="12992" y="2625"/>
                    <a:pt x="13337" y="2491"/>
                  </a:cubicBezTo>
                  <a:cubicBezTo>
                    <a:pt x="13683" y="2355"/>
                    <a:pt x="15952" y="4486"/>
                    <a:pt x="17438" y="7816"/>
                  </a:cubicBezTo>
                  <a:cubicBezTo>
                    <a:pt x="18925" y="11146"/>
                    <a:pt x="18797" y="13826"/>
                    <a:pt x="18450" y="13962"/>
                  </a:cubicBezTo>
                  <a:close/>
                  <a:moveTo>
                    <a:pt x="19117" y="7012"/>
                  </a:moveTo>
                  <a:cubicBezTo>
                    <a:pt x="17204" y="2727"/>
                    <a:pt x="14125" y="-537"/>
                    <a:pt x="12567" y="74"/>
                  </a:cubicBezTo>
                  <a:cubicBezTo>
                    <a:pt x="9922" y="1108"/>
                    <a:pt x="14143" y="6078"/>
                    <a:pt x="1154" y="11160"/>
                  </a:cubicBezTo>
                  <a:cubicBezTo>
                    <a:pt x="32" y="11600"/>
                    <a:pt x="-253" y="13356"/>
                    <a:pt x="217" y="14406"/>
                  </a:cubicBezTo>
                  <a:cubicBezTo>
                    <a:pt x="685" y="15456"/>
                    <a:pt x="2220" y="16502"/>
                    <a:pt x="3342" y="16062"/>
                  </a:cubicBezTo>
                  <a:cubicBezTo>
                    <a:pt x="3537" y="15987"/>
                    <a:pt x="4250" y="15766"/>
                    <a:pt x="4250" y="15766"/>
                  </a:cubicBezTo>
                  <a:cubicBezTo>
                    <a:pt x="5051" y="16802"/>
                    <a:pt x="5889" y="16187"/>
                    <a:pt x="6186" y="16845"/>
                  </a:cubicBezTo>
                  <a:cubicBezTo>
                    <a:pt x="6544" y="17635"/>
                    <a:pt x="7322" y="19353"/>
                    <a:pt x="7586" y="19939"/>
                  </a:cubicBezTo>
                  <a:cubicBezTo>
                    <a:pt x="7850" y="20522"/>
                    <a:pt x="8450" y="21063"/>
                    <a:pt x="8885" y="20905"/>
                  </a:cubicBezTo>
                  <a:cubicBezTo>
                    <a:pt x="9318" y="20745"/>
                    <a:pt x="10797" y="20203"/>
                    <a:pt x="11362" y="19997"/>
                  </a:cubicBezTo>
                  <a:cubicBezTo>
                    <a:pt x="11927" y="19790"/>
                    <a:pt x="12062" y="19306"/>
                    <a:pt x="11889" y="18922"/>
                  </a:cubicBezTo>
                  <a:cubicBezTo>
                    <a:pt x="11703" y="18510"/>
                    <a:pt x="10939" y="18390"/>
                    <a:pt x="10721" y="17908"/>
                  </a:cubicBezTo>
                  <a:cubicBezTo>
                    <a:pt x="10503" y="17428"/>
                    <a:pt x="9791" y="15886"/>
                    <a:pt x="9586" y="15400"/>
                  </a:cubicBezTo>
                  <a:cubicBezTo>
                    <a:pt x="9308" y="14739"/>
                    <a:pt x="9899" y="14201"/>
                    <a:pt x="10759" y="14116"/>
                  </a:cubicBezTo>
                  <a:cubicBezTo>
                    <a:pt x="16671" y="13522"/>
                    <a:pt x="17775" y="17037"/>
                    <a:pt x="19789" y="16249"/>
                  </a:cubicBezTo>
                  <a:cubicBezTo>
                    <a:pt x="21347" y="15640"/>
                    <a:pt x="21030" y="11296"/>
                    <a:pt x="19117" y="7012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7544" tIns="37544" rIns="37544" bIns="37544" anchor="ctr"/>
            <a:lstStyle/>
            <a:p>
              <a:pPr defTabSz="901073">
                <a:defRPr/>
              </a:pPr>
              <a:endParaRPr sz="1774" kern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Shape 348">
              <a:extLst>
                <a:ext uri="{FF2B5EF4-FFF2-40B4-BE49-F238E27FC236}">
                  <a16:creationId xmlns:a16="http://schemas.microsoft.com/office/drawing/2014/main" id="{D4778B24-EF1B-4C48-A315-FCE881A425E1}"/>
                </a:ext>
              </a:extLst>
            </p:cNvPr>
            <p:cNvSpPr/>
            <p:nvPr/>
          </p:nvSpPr>
          <p:spPr>
            <a:xfrm>
              <a:off x="6529813" y="3495006"/>
              <a:ext cx="270265" cy="237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7544" tIns="37544" rIns="37544" bIns="37544" anchor="ctr"/>
            <a:lstStyle/>
            <a:p>
              <a:pPr defTabSz="901073">
                <a:defRPr/>
              </a:pPr>
              <a:endParaRPr sz="1774" kern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Shape 336">
              <a:extLst>
                <a:ext uri="{FF2B5EF4-FFF2-40B4-BE49-F238E27FC236}">
                  <a16:creationId xmlns:a16="http://schemas.microsoft.com/office/drawing/2014/main" id="{AB59B1B4-E325-49BC-9E0D-BC7125CD145E}"/>
                </a:ext>
              </a:extLst>
            </p:cNvPr>
            <p:cNvSpPr/>
            <p:nvPr/>
          </p:nvSpPr>
          <p:spPr>
            <a:xfrm>
              <a:off x="5291654" y="1920191"/>
              <a:ext cx="271114" cy="244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5832"/>
                  </a:moveTo>
                  <a:lnTo>
                    <a:pt x="2160" y="15832"/>
                  </a:lnTo>
                  <a:lnTo>
                    <a:pt x="2160" y="2209"/>
                  </a:lnTo>
                  <a:lnTo>
                    <a:pt x="19440" y="2209"/>
                  </a:lnTo>
                  <a:cubicBezTo>
                    <a:pt x="19440" y="2209"/>
                    <a:pt x="19440" y="15832"/>
                    <a:pt x="19440" y="1583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71" y="0"/>
                    <a:pt x="0" y="1104"/>
                    <a:pt x="0" y="2455"/>
                  </a:cubicBezTo>
                  <a:lnTo>
                    <a:pt x="0" y="15955"/>
                  </a:lnTo>
                  <a:cubicBezTo>
                    <a:pt x="0" y="17304"/>
                    <a:pt x="953" y="18627"/>
                    <a:pt x="2119" y="18891"/>
                  </a:cubicBezTo>
                  <a:lnTo>
                    <a:pt x="6839" y="19964"/>
                  </a:lnTo>
                  <a:cubicBezTo>
                    <a:pt x="6839" y="19964"/>
                    <a:pt x="2775" y="21600"/>
                    <a:pt x="5400" y="21600"/>
                  </a:cubicBezTo>
                  <a:lnTo>
                    <a:pt x="16200" y="21600"/>
                  </a:lnTo>
                  <a:cubicBezTo>
                    <a:pt x="18825" y="21600"/>
                    <a:pt x="14761" y="19964"/>
                    <a:pt x="14761" y="19964"/>
                  </a:cubicBezTo>
                  <a:lnTo>
                    <a:pt x="19483" y="18891"/>
                  </a:lnTo>
                  <a:cubicBezTo>
                    <a:pt x="20647" y="18627"/>
                    <a:pt x="21600" y="17304"/>
                    <a:pt x="21600" y="15955"/>
                  </a:cubicBezTo>
                  <a:lnTo>
                    <a:pt x="21600" y="2455"/>
                  </a:lnTo>
                  <a:cubicBezTo>
                    <a:pt x="21600" y="1104"/>
                    <a:pt x="20629" y="0"/>
                    <a:pt x="1944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7544" tIns="37544" rIns="37544" bIns="37544" anchor="ctr"/>
            <a:lstStyle/>
            <a:p>
              <a:pPr defTabSz="901073">
                <a:defRPr/>
              </a:pPr>
              <a:endParaRPr sz="1774" kern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Shape 346">
              <a:extLst>
                <a:ext uri="{FF2B5EF4-FFF2-40B4-BE49-F238E27FC236}">
                  <a16:creationId xmlns:a16="http://schemas.microsoft.com/office/drawing/2014/main" id="{3A975A78-8B17-459D-A49C-C147360992E1}"/>
                </a:ext>
              </a:extLst>
            </p:cNvPr>
            <p:cNvSpPr/>
            <p:nvPr/>
          </p:nvSpPr>
          <p:spPr>
            <a:xfrm>
              <a:off x="5292027" y="3475586"/>
              <a:ext cx="270367" cy="276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0433" extrusionOk="0">
                  <a:moveTo>
                    <a:pt x="14102" y="6331"/>
                  </a:moveTo>
                  <a:cubicBezTo>
                    <a:pt x="13391" y="5619"/>
                    <a:pt x="13391" y="4469"/>
                    <a:pt x="14102" y="3759"/>
                  </a:cubicBezTo>
                  <a:cubicBezTo>
                    <a:pt x="14812" y="3049"/>
                    <a:pt x="15965" y="3049"/>
                    <a:pt x="16674" y="3759"/>
                  </a:cubicBezTo>
                  <a:cubicBezTo>
                    <a:pt x="17385" y="4469"/>
                    <a:pt x="17385" y="5619"/>
                    <a:pt x="16674" y="6331"/>
                  </a:cubicBezTo>
                  <a:cubicBezTo>
                    <a:pt x="15965" y="7041"/>
                    <a:pt x="14812" y="7041"/>
                    <a:pt x="14102" y="6331"/>
                  </a:cubicBezTo>
                  <a:close/>
                  <a:moveTo>
                    <a:pt x="12904" y="13199"/>
                  </a:moveTo>
                  <a:cubicBezTo>
                    <a:pt x="12904" y="13199"/>
                    <a:pt x="21289" y="7286"/>
                    <a:pt x="20359" y="518"/>
                  </a:cubicBezTo>
                  <a:cubicBezTo>
                    <a:pt x="20339" y="369"/>
                    <a:pt x="20289" y="271"/>
                    <a:pt x="20226" y="206"/>
                  </a:cubicBezTo>
                  <a:cubicBezTo>
                    <a:pt x="20162" y="145"/>
                    <a:pt x="20065" y="93"/>
                    <a:pt x="19914" y="72"/>
                  </a:cubicBezTo>
                  <a:cubicBezTo>
                    <a:pt x="13147" y="-856"/>
                    <a:pt x="7233" y="7529"/>
                    <a:pt x="7233" y="7529"/>
                  </a:cubicBezTo>
                  <a:cubicBezTo>
                    <a:pt x="2104" y="6928"/>
                    <a:pt x="2478" y="7929"/>
                    <a:pt x="137" y="13421"/>
                  </a:cubicBezTo>
                  <a:cubicBezTo>
                    <a:pt x="-311" y="14470"/>
                    <a:pt x="416" y="14829"/>
                    <a:pt x="1211" y="14536"/>
                  </a:cubicBezTo>
                  <a:cubicBezTo>
                    <a:pt x="2006" y="14242"/>
                    <a:pt x="3764" y="13593"/>
                    <a:pt x="3764" y="13593"/>
                  </a:cubicBezTo>
                  <a:lnTo>
                    <a:pt x="6840" y="16669"/>
                  </a:lnTo>
                  <a:cubicBezTo>
                    <a:pt x="6840" y="16669"/>
                    <a:pt x="6192" y="18426"/>
                    <a:pt x="5897" y="19222"/>
                  </a:cubicBezTo>
                  <a:cubicBezTo>
                    <a:pt x="5604" y="20018"/>
                    <a:pt x="5963" y="20744"/>
                    <a:pt x="7012" y="20297"/>
                  </a:cubicBezTo>
                  <a:cubicBezTo>
                    <a:pt x="12505" y="17955"/>
                    <a:pt x="13504" y="18328"/>
                    <a:pt x="12904" y="13199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7544" tIns="37544" rIns="37544" bIns="37544" anchor="ctr"/>
            <a:lstStyle/>
            <a:p>
              <a:pPr defTabSz="901073">
                <a:defRPr/>
              </a:pPr>
              <a:endParaRPr sz="1774" kern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9" name="Straight Connector 4">
              <a:extLst>
                <a:ext uri="{FF2B5EF4-FFF2-40B4-BE49-F238E27FC236}">
                  <a16:creationId xmlns:a16="http://schemas.microsoft.com/office/drawing/2014/main" id="{4FFC205F-70CB-44A2-9343-46D3A1567BDE}"/>
                </a:ext>
              </a:extLst>
            </p:cNvPr>
            <p:cNvCxnSpPr/>
            <p:nvPr/>
          </p:nvCxnSpPr>
          <p:spPr>
            <a:xfrm>
              <a:off x="6010658" y="1698175"/>
              <a:ext cx="0" cy="2225796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4" name="KSO_Shape">
              <a:extLst>
                <a:ext uri="{FF2B5EF4-FFF2-40B4-BE49-F238E27FC236}">
                  <a16:creationId xmlns:a16="http://schemas.microsoft.com/office/drawing/2014/main" id="{FA122FAC-2B24-42F3-B70F-9C6516E7D13E}"/>
                </a:ext>
              </a:extLst>
            </p:cNvPr>
            <p:cNvSpPr/>
            <p:nvPr/>
          </p:nvSpPr>
          <p:spPr>
            <a:xfrm rot="8013605">
              <a:off x="5049616" y="1300272"/>
              <a:ext cx="664609" cy="664609"/>
            </a:xfrm>
            <a:prstGeom prst="teardrop">
              <a:avLst/>
            </a:prstGeom>
            <a:solidFill>
              <a:schemeClr val="accent1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01073"/>
              <a:endParaRPr lang="zh-CN" altLang="en-US" sz="1000" kern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0B2E763B-3C21-4E40-BB9F-08C7FE94F434}"/>
                </a:ext>
              </a:extLst>
            </p:cNvPr>
            <p:cNvSpPr/>
            <p:nvPr/>
          </p:nvSpPr>
          <p:spPr>
            <a:xfrm rot="8162830">
              <a:off x="6332641" y="1309267"/>
              <a:ext cx="664609" cy="664609"/>
            </a:xfrm>
            <a:prstGeom prst="teardrop">
              <a:avLst/>
            </a:prstGeom>
            <a:solidFill>
              <a:schemeClr val="accent2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01073"/>
              <a:endParaRPr lang="zh-CN" altLang="en-US" sz="1000" kern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9E39D1C7-DEAF-4821-85CC-97B0A2762493}"/>
                </a:ext>
              </a:extLst>
            </p:cNvPr>
            <p:cNvSpPr/>
            <p:nvPr/>
          </p:nvSpPr>
          <p:spPr>
            <a:xfrm rot="8173329">
              <a:off x="5058092" y="3724905"/>
              <a:ext cx="664609" cy="664609"/>
            </a:xfrm>
            <a:prstGeom prst="teardrop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01073"/>
              <a:endParaRPr lang="zh-CN" altLang="en-US" sz="1000" kern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BAF641F2-376D-4A27-953B-C993BD99CE99}"/>
                </a:ext>
              </a:extLst>
            </p:cNvPr>
            <p:cNvSpPr/>
            <p:nvPr/>
          </p:nvSpPr>
          <p:spPr>
            <a:xfrm rot="8138995">
              <a:off x="6325642" y="3724830"/>
              <a:ext cx="664609" cy="664609"/>
            </a:xfrm>
            <a:prstGeom prst="teardrop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01073"/>
              <a:endParaRPr lang="zh-CN" altLang="en-US" sz="1000" kern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4" name="直接连接符 4">
            <a:extLst>
              <a:ext uri="{FF2B5EF4-FFF2-40B4-BE49-F238E27FC236}">
                <a16:creationId xmlns:a16="http://schemas.microsoft.com/office/drawing/2014/main" id="{E6901F8F-D7BE-4F55-8A0F-46EEFF38B61D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08178E4-19F0-46F6-BF1D-2D3FD738A95B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0D32BCE-5146-4FAC-BA42-0BE64C36FE18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个人心得</a:t>
            </a:r>
          </a:p>
        </p:txBody>
      </p:sp>
    </p:spTree>
    <p:extLst>
      <p:ext uri="{BB962C8B-B14F-4D97-AF65-F5344CB8AC3E}">
        <p14:creationId xmlns:p14="http://schemas.microsoft.com/office/powerpoint/2010/main" val="31377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3EB1709-6D20-4440-8800-976CC5E9712E}"/>
              </a:ext>
            </a:extLst>
          </p:cNvPr>
          <p:cNvSpPr/>
          <p:nvPr/>
        </p:nvSpPr>
        <p:spPr>
          <a:xfrm>
            <a:off x="2192463" y="1406886"/>
            <a:ext cx="7951662" cy="52622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对于网站开发，是离不开数据库的，数据库的结构设计也是重中之重。我们团队，在做的过程中对表进行了一些修改，导致很多不必要的问题。因为数据库结构设计的更改，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	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有时会导致一定程度的返工，这时修改代码所消耗的时间会让我们得不偿失的，数据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库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结构设计的好坏在很大程度上决定了软件设计的速度。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2.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代码书写的问题。程序代码都具有严格的规范性，所以有时一个不起眼的问题，在造成问题的同时我们也很难发现，我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们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在读取数据库的资料时就犯了这样的问题。还有就是代码的精简度，是衡量一个优秀软件的重要指标，对于这方面我很少做考虑。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3.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整体性能与用户需求。事实确实如此，我们会被很多习惯限制自己的思维，在项目中我们根本没有考虑到并发和吸引用户等问题，我想这是当下要慢慢去想的。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endParaRPr lang="zh-CN" altLang="en-US" sz="2000" dirty="0">
              <a:solidFill>
                <a:schemeClr val="bg2">
                  <a:lumMod val="25000"/>
                </a:schemeClr>
              </a:solidFill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8B5D5D-3800-48BB-9E59-BDB336CECA64}"/>
              </a:ext>
            </a:extLst>
          </p:cNvPr>
          <p:cNvGrpSpPr/>
          <p:nvPr/>
        </p:nvGrpSpPr>
        <p:grpSpPr>
          <a:xfrm>
            <a:off x="1291820" y="929563"/>
            <a:ext cx="9473599" cy="5494092"/>
            <a:chOff x="594263" y="669511"/>
            <a:chExt cx="9473599" cy="5494092"/>
          </a:xfrm>
        </p:grpSpPr>
        <p:sp>
          <p:nvSpPr>
            <p:cNvPr id="19" name="Oval 19"/>
            <p:cNvSpPr/>
            <p:nvPr/>
          </p:nvSpPr>
          <p:spPr>
            <a:xfrm>
              <a:off x="7763670" y="4358531"/>
              <a:ext cx="201725" cy="2017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605766" y="1186431"/>
              <a:ext cx="792994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sz="1600" b="1" dirty="0">
                <a:solidFill>
                  <a:schemeClr val="tx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973637" y="669511"/>
              <a:ext cx="28502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Source Han Serif SC" panose="02020400000000000000" pitchFamily="18" charset="-122"/>
                  <a:cs typeface="+mn-ea"/>
                </a:rPr>
                <a:t>经验与教训</a:t>
              </a:r>
              <a:endPara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AE4A5C53-8F71-4523-A3C2-DA78C722020E}"/>
                </a:ext>
              </a:extLst>
            </p:cNvPr>
            <p:cNvSpPr/>
            <p:nvPr/>
          </p:nvSpPr>
          <p:spPr>
            <a:xfrm>
              <a:off x="594263" y="4037164"/>
              <a:ext cx="523963" cy="523090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0A57C6A-AAD1-4F21-A747-084653127557}"/>
                </a:ext>
              </a:extLst>
            </p:cNvPr>
            <p:cNvSpPr/>
            <p:nvPr/>
          </p:nvSpPr>
          <p:spPr>
            <a:xfrm>
              <a:off x="7864533" y="5642298"/>
              <a:ext cx="522175" cy="521305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6A88E154-0275-433F-BCFB-F91A1AACC873}"/>
                </a:ext>
              </a:extLst>
            </p:cNvPr>
            <p:cNvSpPr/>
            <p:nvPr/>
          </p:nvSpPr>
          <p:spPr>
            <a:xfrm>
              <a:off x="9164042" y="1462667"/>
              <a:ext cx="659206" cy="658107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B3F59890-0FE8-4C94-A7E2-77F81E530F9A}"/>
                </a:ext>
              </a:extLst>
            </p:cNvPr>
            <p:cNvSpPr/>
            <p:nvPr/>
          </p:nvSpPr>
          <p:spPr>
            <a:xfrm>
              <a:off x="9578633" y="2770884"/>
              <a:ext cx="489229" cy="488414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KSO_Shape">
              <a:extLst>
                <a:ext uri="{FF2B5EF4-FFF2-40B4-BE49-F238E27FC236}">
                  <a16:creationId xmlns:a16="http://schemas.microsoft.com/office/drawing/2014/main" id="{4A92F2C8-0A5B-400F-B9FB-004343EBFC91}"/>
                </a:ext>
              </a:extLst>
            </p:cNvPr>
            <p:cNvSpPr/>
            <p:nvPr/>
          </p:nvSpPr>
          <p:spPr>
            <a:xfrm>
              <a:off x="842042" y="2725932"/>
              <a:ext cx="263190" cy="262751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5E26DC2A-9B9D-41F2-B892-B308E6073DD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1B673-02F4-4D76-9A4D-2534B1965F69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CF17D-7819-4AA0-935A-D02FD7C7AF9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个人心得</a:t>
            </a:r>
          </a:p>
        </p:txBody>
      </p:sp>
    </p:spTree>
    <p:extLst>
      <p:ext uri="{BB962C8B-B14F-4D97-AF65-F5344CB8AC3E}">
        <p14:creationId xmlns:p14="http://schemas.microsoft.com/office/powerpoint/2010/main" val="39462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3EB1709-6D20-4440-8800-976CC5E9712E}"/>
              </a:ext>
            </a:extLst>
          </p:cNvPr>
          <p:cNvSpPr/>
          <p:nvPr/>
        </p:nvSpPr>
        <p:spPr>
          <a:xfrm>
            <a:off x="2192463" y="1406886"/>
            <a:ext cx="7951662" cy="44620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4.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对学过的知识的掌握。做项目肯定会用到以前的一些知识点，我平常很少花时间去复习学过的知识，就是等到哪里用到了就去找，最后才发现已经忘了这个知识点是出现在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哪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一次课了。所以对学过的知识有一个复习和很好的归纳是有必要的。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5.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分工与合作。项目完成以后，我体会到任务分配的好的话，会带来很多好处，任务分配下去，不同的人要做不相干的模块，这样在整合项目的时候也会省事很多。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6.</a:t>
            </a: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  <a:t>不管是项目还是个人，都仍然存在很多需要改进的地方，希望能够通过不断的总结经验、吸取教训，能得到更好的结果。</a:t>
            </a: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br>
              <a:rPr lang="en-US" altLang="zh-CN" sz="2000" dirty="0">
                <a:solidFill>
                  <a:schemeClr val="bg2">
                    <a:lumMod val="25000"/>
                  </a:schemeClr>
                </a:solidFill>
                <a:ea typeface="Source Han Serif SC" panose="02020400000000000000" pitchFamily="18" charset="-122"/>
              </a:rPr>
            </a:br>
            <a:endParaRPr lang="zh-CN" altLang="en-US" sz="2000" dirty="0">
              <a:solidFill>
                <a:schemeClr val="bg2">
                  <a:lumMod val="25000"/>
                </a:schemeClr>
              </a:solidFill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8B5D5D-3800-48BB-9E59-BDB336CECA64}"/>
              </a:ext>
            </a:extLst>
          </p:cNvPr>
          <p:cNvGrpSpPr/>
          <p:nvPr/>
        </p:nvGrpSpPr>
        <p:grpSpPr>
          <a:xfrm>
            <a:off x="1291820" y="929563"/>
            <a:ext cx="9473599" cy="5494092"/>
            <a:chOff x="594263" y="669511"/>
            <a:chExt cx="9473599" cy="5494092"/>
          </a:xfrm>
        </p:grpSpPr>
        <p:sp>
          <p:nvSpPr>
            <p:cNvPr id="19" name="Oval 19"/>
            <p:cNvSpPr/>
            <p:nvPr/>
          </p:nvSpPr>
          <p:spPr>
            <a:xfrm>
              <a:off x="7763670" y="4358531"/>
              <a:ext cx="201725" cy="2017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605766" y="1186431"/>
              <a:ext cx="792994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sz="1600" b="1" dirty="0">
                <a:solidFill>
                  <a:schemeClr val="tx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973637" y="669511"/>
              <a:ext cx="28502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Source Han Serif SC" panose="02020400000000000000" pitchFamily="18" charset="-122"/>
                  <a:cs typeface="+mn-ea"/>
                </a:rPr>
                <a:t>经验与教训</a:t>
              </a:r>
              <a:endPara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AE4A5C53-8F71-4523-A3C2-DA78C722020E}"/>
                </a:ext>
              </a:extLst>
            </p:cNvPr>
            <p:cNvSpPr/>
            <p:nvPr/>
          </p:nvSpPr>
          <p:spPr>
            <a:xfrm>
              <a:off x="594263" y="4037164"/>
              <a:ext cx="523963" cy="523090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0A57C6A-AAD1-4F21-A747-084653127557}"/>
                </a:ext>
              </a:extLst>
            </p:cNvPr>
            <p:cNvSpPr/>
            <p:nvPr/>
          </p:nvSpPr>
          <p:spPr>
            <a:xfrm>
              <a:off x="7864533" y="5642298"/>
              <a:ext cx="522175" cy="521305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6A88E154-0275-433F-BCFB-F91A1AACC873}"/>
                </a:ext>
              </a:extLst>
            </p:cNvPr>
            <p:cNvSpPr/>
            <p:nvPr/>
          </p:nvSpPr>
          <p:spPr>
            <a:xfrm>
              <a:off x="9164042" y="1462667"/>
              <a:ext cx="659206" cy="658107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B3F59890-0FE8-4C94-A7E2-77F81E530F9A}"/>
                </a:ext>
              </a:extLst>
            </p:cNvPr>
            <p:cNvSpPr/>
            <p:nvPr/>
          </p:nvSpPr>
          <p:spPr>
            <a:xfrm>
              <a:off x="9578633" y="2770884"/>
              <a:ext cx="489229" cy="488414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50" name="KSO_Shape">
              <a:extLst>
                <a:ext uri="{FF2B5EF4-FFF2-40B4-BE49-F238E27FC236}">
                  <a16:creationId xmlns:a16="http://schemas.microsoft.com/office/drawing/2014/main" id="{4A92F2C8-0A5B-400F-B9FB-004343EBFC91}"/>
                </a:ext>
              </a:extLst>
            </p:cNvPr>
            <p:cNvSpPr/>
            <p:nvPr/>
          </p:nvSpPr>
          <p:spPr>
            <a:xfrm>
              <a:off x="842042" y="2725932"/>
              <a:ext cx="263190" cy="262751"/>
            </a:xfrm>
            <a:custGeom>
              <a:avLst/>
              <a:gdLst>
                <a:gd name="connsiteX0" fmla="*/ 1129309 w 2109706"/>
                <a:gd name="connsiteY0" fmla="*/ 1646317 h 2105544"/>
                <a:gd name="connsiteX1" fmla="*/ 1240594 w 2109706"/>
                <a:gd name="connsiteY1" fmla="*/ 1865537 h 2105544"/>
                <a:gd name="connsiteX2" fmla="*/ 1187323 w 2109706"/>
                <a:gd name="connsiteY2" fmla="*/ 2105544 h 2105544"/>
                <a:gd name="connsiteX3" fmla="*/ 1076038 w 2109706"/>
                <a:gd name="connsiteY3" fmla="*/ 1886325 h 2105544"/>
                <a:gd name="connsiteX4" fmla="*/ 1129309 w 2109706"/>
                <a:gd name="connsiteY4" fmla="*/ 1646317 h 2105544"/>
                <a:gd name="connsiteX5" fmla="*/ 980398 w 2109706"/>
                <a:gd name="connsiteY5" fmla="*/ 1646317 h 2105544"/>
                <a:gd name="connsiteX6" fmla="*/ 1033669 w 2109706"/>
                <a:gd name="connsiteY6" fmla="*/ 1886325 h 2105544"/>
                <a:gd name="connsiteX7" fmla="*/ 922384 w 2109706"/>
                <a:gd name="connsiteY7" fmla="*/ 2105544 h 2105544"/>
                <a:gd name="connsiteX8" fmla="*/ 869113 w 2109706"/>
                <a:gd name="connsiteY8" fmla="*/ 1865537 h 2105544"/>
                <a:gd name="connsiteX9" fmla="*/ 980398 w 2109706"/>
                <a:gd name="connsiteY9" fmla="*/ 1646317 h 2105544"/>
                <a:gd name="connsiteX10" fmla="*/ 1273542 w 2109706"/>
                <a:gd name="connsiteY10" fmla="*/ 1609284 h 2105544"/>
                <a:gd name="connsiteX11" fmla="*/ 1435849 w 2109706"/>
                <a:gd name="connsiteY11" fmla="*/ 1793941 h 2105544"/>
                <a:gd name="connsiteX12" fmla="*/ 1443938 w 2109706"/>
                <a:gd name="connsiteY12" fmla="*/ 2039656 h 2105544"/>
                <a:gd name="connsiteX13" fmla="*/ 1281632 w 2109706"/>
                <a:gd name="connsiteY13" fmla="*/ 1854999 h 2105544"/>
                <a:gd name="connsiteX14" fmla="*/ 1273542 w 2109706"/>
                <a:gd name="connsiteY14" fmla="*/ 1609284 h 2105544"/>
                <a:gd name="connsiteX15" fmla="*/ 836164 w 2109706"/>
                <a:gd name="connsiteY15" fmla="*/ 1609284 h 2105544"/>
                <a:gd name="connsiteX16" fmla="*/ 828074 w 2109706"/>
                <a:gd name="connsiteY16" fmla="*/ 1854999 h 2105544"/>
                <a:gd name="connsiteX17" fmla="*/ 665768 w 2109706"/>
                <a:gd name="connsiteY17" fmla="*/ 2039656 h 2105544"/>
                <a:gd name="connsiteX18" fmla="*/ 673858 w 2109706"/>
                <a:gd name="connsiteY18" fmla="*/ 1793941 h 2105544"/>
                <a:gd name="connsiteX19" fmla="*/ 836164 w 2109706"/>
                <a:gd name="connsiteY19" fmla="*/ 1609284 h 2105544"/>
                <a:gd name="connsiteX20" fmla="*/ 1404034 w 2109706"/>
                <a:gd name="connsiteY20" fmla="*/ 1537545 h 2105544"/>
                <a:gd name="connsiteX21" fmla="*/ 1607164 w 2109706"/>
                <a:gd name="connsiteY21" fmla="*/ 1676037 h 2105544"/>
                <a:gd name="connsiteX22" fmla="*/ 1676106 w 2109706"/>
                <a:gd name="connsiteY22" fmla="*/ 1912020 h 2105544"/>
                <a:gd name="connsiteX23" fmla="*/ 1472977 w 2109706"/>
                <a:gd name="connsiteY23" fmla="*/ 1773529 h 2105544"/>
                <a:gd name="connsiteX24" fmla="*/ 1404034 w 2109706"/>
                <a:gd name="connsiteY24" fmla="*/ 1537545 h 2105544"/>
                <a:gd name="connsiteX25" fmla="*/ 705672 w 2109706"/>
                <a:gd name="connsiteY25" fmla="*/ 1537545 h 2105544"/>
                <a:gd name="connsiteX26" fmla="*/ 636729 w 2109706"/>
                <a:gd name="connsiteY26" fmla="*/ 1773529 h 2105544"/>
                <a:gd name="connsiteX27" fmla="*/ 433600 w 2109706"/>
                <a:gd name="connsiteY27" fmla="*/ 1912020 h 2105544"/>
                <a:gd name="connsiteX28" fmla="*/ 502542 w 2109706"/>
                <a:gd name="connsiteY28" fmla="*/ 1676037 h 2105544"/>
                <a:gd name="connsiteX29" fmla="*/ 705672 w 2109706"/>
                <a:gd name="connsiteY29" fmla="*/ 1537545 h 2105544"/>
                <a:gd name="connsiteX30" fmla="*/ 1512586 w 2109706"/>
                <a:gd name="connsiteY30" fmla="*/ 1435608 h 2105544"/>
                <a:gd name="connsiteX31" fmla="*/ 1743775 w 2109706"/>
                <a:gd name="connsiteY31" fmla="*/ 1519233 h 2105544"/>
                <a:gd name="connsiteX32" fmla="*/ 1869239 w 2109706"/>
                <a:gd name="connsiteY32" fmla="*/ 1730657 h 2105544"/>
                <a:gd name="connsiteX33" fmla="*/ 1638050 w 2109706"/>
                <a:gd name="connsiteY33" fmla="*/ 1647033 h 2105544"/>
                <a:gd name="connsiteX34" fmla="*/ 1512586 w 2109706"/>
                <a:gd name="connsiteY34" fmla="*/ 1435608 h 2105544"/>
                <a:gd name="connsiteX35" fmla="*/ 597120 w 2109706"/>
                <a:gd name="connsiteY35" fmla="*/ 1435608 h 2105544"/>
                <a:gd name="connsiteX36" fmla="*/ 471656 w 2109706"/>
                <a:gd name="connsiteY36" fmla="*/ 1647033 h 2105544"/>
                <a:gd name="connsiteX37" fmla="*/ 240467 w 2109706"/>
                <a:gd name="connsiteY37" fmla="*/ 1730657 h 2105544"/>
                <a:gd name="connsiteX38" fmla="*/ 365931 w 2109706"/>
                <a:gd name="connsiteY38" fmla="*/ 1519233 h 2105544"/>
                <a:gd name="connsiteX39" fmla="*/ 597120 w 2109706"/>
                <a:gd name="connsiteY39" fmla="*/ 1435608 h 2105544"/>
                <a:gd name="connsiteX40" fmla="*/ 1650985 w 2109706"/>
                <a:gd name="connsiteY40" fmla="*/ 1299221 h 2105544"/>
                <a:gd name="connsiteX41" fmla="*/ 1837099 w 2109706"/>
                <a:gd name="connsiteY41" fmla="*/ 1333381 h 2105544"/>
                <a:gd name="connsiteX42" fmla="*/ 2011200 w 2109706"/>
                <a:gd name="connsiteY42" fmla="*/ 1506961 h 2105544"/>
                <a:gd name="connsiteX43" fmla="*/ 1766478 w 2109706"/>
                <a:gd name="connsiteY43" fmla="*/ 1483459 h 2105544"/>
                <a:gd name="connsiteX44" fmla="*/ 1592376 w 2109706"/>
                <a:gd name="connsiteY44" fmla="*/ 1309878 h 2105544"/>
                <a:gd name="connsiteX45" fmla="*/ 1650985 w 2109706"/>
                <a:gd name="connsiteY45" fmla="*/ 1299221 h 2105544"/>
                <a:gd name="connsiteX46" fmla="*/ 458721 w 2109706"/>
                <a:gd name="connsiteY46" fmla="*/ 1299221 h 2105544"/>
                <a:gd name="connsiteX47" fmla="*/ 517330 w 2109706"/>
                <a:gd name="connsiteY47" fmla="*/ 1309878 h 2105544"/>
                <a:gd name="connsiteX48" fmla="*/ 343228 w 2109706"/>
                <a:gd name="connsiteY48" fmla="*/ 1483459 h 2105544"/>
                <a:gd name="connsiteX49" fmla="*/ 98506 w 2109706"/>
                <a:gd name="connsiteY49" fmla="*/ 1506961 h 2105544"/>
                <a:gd name="connsiteX50" fmla="*/ 272607 w 2109706"/>
                <a:gd name="connsiteY50" fmla="*/ 1333381 h 2105544"/>
                <a:gd name="connsiteX51" fmla="*/ 458721 w 2109706"/>
                <a:gd name="connsiteY51" fmla="*/ 1299221 h 2105544"/>
                <a:gd name="connsiteX52" fmla="*/ 1815445 w 2109706"/>
                <a:gd name="connsiteY52" fmla="*/ 1123451 h 2105544"/>
                <a:gd name="connsiteX53" fmla="*/ 1881271 w 2109706"/>
                <a:gd name="connsiteY53" fmla="*/ 1130160 h 2105544"/>
                <a:gd name="connsiteX54" fmla="*/ 2093070 w 2109706"/>
                <a:gd name="connsiteY54" fmla="*/ 1254990 h 2105544"/>
                <a:gd name="connsiteX55" fmla="*/ 1850192 w 2109706"/>
                <a:gd name="connsiteY55" fmla="*/ 1293086 h 2105544"/>
                <a:gd name="connsiteX56" fmla="*/ 1638392 w 2109706"/>
                <a:gd name="connsiteY56" fmla="*/ 1168255 h 2105544"/>
                <a:gd name="connsiteX57" fmla="*/ 1815445 w 2109706"/>
                <a:gd name="connsiteY57" fmla="*/ 1123451 h 2105544"/>
                <a:gd name="connsiteX58" fmla="*/ 294261 w 2109706"/>
                <a:gd name="connsiteY58" fmla="*/ 1123451 h 2105544"/>
                <a:gd name="connsiteX59" fmla="*/ 471314 w 2109706"/>
                <a:gd name="connsiteY59" fmla="*/ 1168256 h 2105544"/>
                <a:gd name="connsiteX60" fmla="*/ 259514 w 2109706"/>
                <a:gd name="connsiteY60" fmla="*/ 1293086 h 2105544"/>
                <a:gd name="connsiteX61" fmla="*/ 16636 w 2109706"/>
                <a:gd name="connsiteY61" fmla="*/ 1254990 h 2105544"/>
                <a:gd name="connsiteX62" fmla="*/ 228435 w 2109706"/>
                <a:gd name="connsiteY62" fmla="*/ 1130160 h 2105544"/>
                <a:gd name="connsiteX63" fmla="*/ 294261 w 2109706"/>
                <a:gd name="connsiteY63" fmla="*/ 1123451 h 2105544"/>
                <a:gd name="connsiteX64" fmla="*/ 1873517 w 2109706"/>
                <a:gd name="connsiteY64" fmla="*/ 922337 h 2105544"/>
                <a:gd name="connsiteX65" fmla="*/ 2109706 w 2109706"/>
                <a:gd name="connsiteY65" fmla="*/ 990574 h 2105544"/>
                <a:gd name="connsiteX66" fmla="*/ 1883932 w 2109706"/>
                <a:gd name="connsiteY66" fmla="*/ 1087874 h 2105544"/>
                <a:gd name="connsiteX67" fmla="*/ 1647742 w 2109706"/>
                <a:gd name="connsiteY67" fmla="*/ 1019638 h 2105544"/>
                <a:gd name="connsiteX68" fmla="*/ 1873517 w 2109706"/>
                <a:gd name="connsiteY68" fmla="*/ 922337 h 2105544"/>
                <a:gd name="connsiteX69" fmla="*/ 236189 w 2109706"/>
                <a:gd name="connsiteY69" fmla="*/ 922337 h 2105544"/>
                <a:gd name="connsiteX70" fmla="*/ 461964 w 2109706"/>
                <a:gd name="connsiteY70" fmla="*/ 1019638 h 2105544"/>
                <a:gd name="connsiteX71" fmla="*/ 225774 w 2109706"/>
                <a:gd name="connsiteY71" fmla="*/ 1087874 h 2105544"/>
                <a:gd name="connsiteX72" fmla="*/ 0 w 2109706"/>
                <a:gd name="connsiteY72" fmla="*/ 990574 h 2105544"/>
                <a:gd name="connsiteX73" fmla="*/ 236189 w 2109706"/>
                <a:gd name="connsiteY73" fmla="*/ 922337 h 2105544"/>
                <a:gd name="connsiteX74" fmla="*/ 1942296 w 2109706"/>
                <a:gd name="connsiteY74" fmla="*/ 704767 h 2105544"/>
                <a:gd name="connsiteX75" fmla="*/ 2060061 w 2109706"/>
                <a:gd name="connsiteY75" fmla="*/ 730327 h 2105544"/>
                <a:gd name="connsiteX76" fmla="*/ 1865578 w 2109706"/>
                <a:gd name="connsiteY76" fmla="*/ 880719 h 2105544"/>
                <a:gd name="connsiteX77" fmla="*/ 1619839 w 2109706"/>
                <a:gd name="connsiteY77" fmla="*/ 873364 h 2105544"/>
                <a:gd name="connsiteX78" fmla="*/ 1814323 w 2109706"/>
                <a:gd name="connsiteY78" fmla="*/ 722973 h 2105544"/>
                <a:gd name="connsiteX79" fmla="*/ 1942296 w 2109706"/>
                <a:gd name="connsiteY79" fmla="*/ 704767 h 2105544"/>
                <a:gd name="connsiteX80" fmla="*/ 167410 w 2109706"/>
                <a:gd name="connsiteY80" fmla="*/ 704767 h 2105544"/>
                <a:gd name="connsiteX81" fmla="*/ 295383 w 2109706"/>
                <a:gd name="connsiteY81" fmla="*/ 722973 h 2105544"/>
                <a:gd name="connsiteX82" fmla="*/ 489867 w 2109706"/>
                <a:gd name="connsiteY82" fmla="*/ 873364 h 2105544"/>
                <a:gd name="connsiteX83" fmla="*/ 244128 w 2109706"/>
                <a:gd name="connsiteY83" fmla="*/ 880719 h 2105544"/>
                <a:gd name="connsiteX84" fmla="*/ 49645 w 2109706"/>
                <a:gd name="connsiteY84" fmla="*/ 730327 h 2105544"/>
                <a:gd name="connsiteX85" fmla="*/ 167410 w 2109706"/>
                <a:gd name="connsiteY85" fmla="*/ 704767 h 2105544"/>
                <a:gd name="connsiteX86" fmla="*/ 1887774 w 2109706"/>
                <a:gd name="connsiteY86" fmla="*/ 487375 h 2105544"/>
                <a:gd name="connsiteX87" fmla="*/ 1947256 w 2109706"/>
                <a:gd name="connsiteY87" fmla="*/ 490603 h 2105544"/>
                <a:gd name="connsiteX88" fmla="*/ 1796284 w 2109706"/>
                <a:gd name="connsiteY88" fmla="*/ 684635 h 2105544"/>
                <a:gd name="connsiteX89" fmla="*/ 1556436 w 2109706"/>
                <a:gd name="connsiteY89" fmla="*/ 738625 h 2105544"/>
                <a:gd name="connsiteX90" fmla="*/ 1707409 w 2109706"/>
                <a:gd name="connsiteY90" fmla="*/ 544592 h 2105544"/>
                <a:gd name="connsiteX91" fmla="*/ 1887774 w 2109706"/>
                <a:gd name="connsiteY91" fmla="*/ 487375 h 2105544"/>
                <a:gd name="connsiteX92" fmla="*/ 221932 w 2109706"/>
                <a:gd name="connsiteY92" fmla="*/ 487375 h 2105544"/>
                <a:gd name="connsiteX93" fmla="*/ 402297 w 2109706"/>
                <a:gd name="connsiteY93" fmla="*/ 544592 h 2105544"/>
                <a:gd name="connsiteX94" fmla="*/ 553270 w 2109706"/>
                <a:gd name="connsiteY94" fmla="*/ 738625 h 2105544"/>
                <a:gd name="connsiteX95" fmla="*/ 313422 w 2109706"/>
                <a:gd name="connsiteY95" fmla="*/ 684635 h 2105544"/>
                <a:gd name="connsiteX96" fmla="*/ 162450 w 2109706"/>
                <a:gd name="connsiteY96" fmla="*/ 490603 h 2105544"/>
                <a:gd name="connsiteX97" fmla="*/ 221932 w 2109706"/>
                <a:gd name="connsiteY97" fmla="*/ 487375 h 2105544"/>
                <a:gd name="connsiteX98" fmla="*/ 1778378 w 2109706"/>
                <a:gd name="connsiteY98" fmla="*/ 286464 h 2105544"/>
                <a:gd name="connsiteX99" fmla="*/ 1680402 w 2109706"/>
                <a:gd name="connsiteY99" fmla="*/ 511946 h 2105544"/>
                <a:gd name="connsiteX100" fmla="*/ 1461517 w 2109706"/>
                <a:gd name="connsiteY100" fmla="*/ 623887 h 2105544"/>
                <a:gd name="connsiteX101" fmla="*/ 1559493 w 2109706"/>
                <a:gd name="connsiteY101" fmla="*/ 398405 h 2105544"/>
                <a:gd name="connsiteX102" fmla="*/ 1778378 w 2109706"/>
                <a:gd name="connsiteY102" fmla="*/ 286464 h 2105544"/>
                <a:gd name="connsiteX103" fmla="*/ 331328 w 2109706"/>
                <a:gd name="connsiteY103" fmla="*/ 286464 h 2105544"/>
                <a:gd name="connsiteX104" fmla="*/ 550213 w 2109706"/>
                <a:gd name="connsiteY104" fmla="*/ 398405 h 2105544"/>
                <a:gd name="connsiteX105" fmla="*/ 648189 w 2109706"/>
                <a:gd name="connsiteY105" fmla="*/ 623887 h 2105544"/>
                <a:gd name="connsiteX106" fmla="*/ 429304 w 2109706"/>
                <a:gd name="connsiteY106" fmla="*/ 511946 h 2105544"/>
                <a:gd name="connsiteX107" fmla="*/ 331328 w 2109706"/>
                <a:gd name="connsiteY107" fmla="*/ 286464 h 2105544"/>
                <a:gd name="connsiteX108" fmla="*/ 1564038 w 2109706"/>
                <a:gd name="connsiteY108" fmla="*/ 130737 h 2105544"/>
                <a:gd name="connsiteX109" fmla="*/ 1525215 w 2109706"/>
                <a:gd name="connsiteY109" fmla="*/ 373500 h 2105544"/>
                <a:gd name="connsiteX110" fmla="*/ 1341045 w 2109706"/>
                <a:gd name="connsiteY110" fmla="*/ 536359 h 2105544"/>
                <a:gd name="connsiteX111" fmla="*/ 1379867 w 2109706"/>
                <a:gd name="connsiteY111" fmla="*/ 293595 h 2105544"/>
                <a:gd name="connsiteX112" fmla="*/ 1564038 w 2109706"/>
                <a:gd name="connsiteY112" fmla="*/ 130737 h 2105544"/>
                <a:gd name="connsiteX113" fmla="*/ 545669 w 2109706"/>
                <a:gd name="connsiteY113" fmla="*/ 130737 h 2105544"/>
                <a:gd name="connsiteX114" fmla="*/ 729839 w 2109706"/>
                <a:gd name="connsiteY114" fmla="*/ 293595 h 2105544"/>
                <a:gd name="connsiteX115" fmla="*/ 768661 w 2109706"/>
                <a:gd name="connsiteY115" fmla="*/ 536359 h 2105544"/>
                <a:gd name="connsiteX116" fmla="*/ 584491 w 2109706"/>
                <a:gd name="connsiteY116" fmla="*/ 373500 h 2105544"/>
                <a:gd name="connsiteX117" fmla="*/ 545669 w 2109706"/>
                <a:gd name="connsiteY117" fmla="*/ 130737 h 2105544"/>
                <a:gd name="connsiteX118" fmla="*/ 1317704 w 2109706"/>
                <a:gd name="connsiteY118" fmla="*/ 33206 h 2105544"/>
                <a:gd name="connsiteX119" fmla="*/ 1340474 w 2109706"/>
                <a:gd name="connsiteY119" fmla="*/ 277998 h 2105544"/>
                <a:gd name="connsiteX120" fmla="*/ 1202591 w 2109706"/>
                <a:gd name="connsiteY120" fmla="*/ 481541 h 2105544"/>
                <a:gd name="connsiteX121" fmla="*/ 1179821 w 2109706"/>
                <a:gd name="connsiteY121" fmla="*/ 236749 h 2105544"/>
                <a:gd name="connsiteX122" fmla="*/ 1317704 w 2109706"/>
                <a:gd name="connsiteY122" fmla="*/ 33206 h 2105544"/>
                <a:gd name="connsiteX123" fmla="*/ 792003 w 2109706"/>
                <a:gd name="connsiteY123" fmla="*/ 33206 h 2105544"/>
                <a:gd name="connsiteX124" fmla="*/ 929886 w 2109706"/>
                <a:gd name="connsiteY124" fmla="*/ 236749 h 2105544"/>
                <a:gd name="connsiteX125" fmla="*/ 907116 w 2109706"/>
                <a:gd name="connsiteY125" fmla="*/ 481541 h 2105544"/>
                <a:gd name="connsiteX126" fmla="*/ 769233 w 2109706"/>
                <a:gd name="connsiteY126" fmla="*/ 277998 h 2105544"/>
                <a:gd name="connsiteX127" fmla="*/ 792003 w 2109706"/>
                <a:gd name="connsiteY127" fmla="*/ 33206 h 2105544"/>
                <a:gd name="connsiteX128" fmla="*/ 1054853 w 2109706"/>
                <a:gd name="connsiteY128" fmla="*/ 0 h 2105544"/>
                <a:gd name="connsiteX129" fmla="*/ 1137785 w 2109706"/>
                <a:gd name="connsiteY129" fmla="*/ 231438 h 2105544"/>
                <a:gd name="connsiteX130" fmla="*/ 1054853 w 2109706"/>
                <a:gd name="connsiteY130" fmla="*/ 462877 h 2105544"/>
                <a:gd name="connsiteX131" fmla="*/ 971921 w 2109706"/>
                <a:gd name="connsiteY131" fmla="*/ 231438 h 2105544"/>
                <a:gd name="connsiteX132" fmla="*/ 1054853 w 2109706"/>
                <a:gd name="connsiteY132" fmla="*/ 0 h 210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5E26DC2A-9B9D-41F2-B892-B308E6073DD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1B673-02F4-4D76-9A4D-2534B1965F69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CF17D-7819-4AA0-935A-D02FD7C7AF9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个人心得</a:t>
            </a:r>
          </a:p>
        </p:txBody>
      </p:sp>
    </p:spTree>
    <p:extLst>
      <p:ext uri="{BB962C8B-B14F-4D97-AF65-F5344CB8AC3E}">
        <p14:creationId xmlns:p14="http://schemas.microsoft.com/office/powerpoint/2010/main" val="117536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>
            <a:extLst>
              <a:ext uri="{FF2B5EF4-FFF2-40B4-BE49-F238E27FC236}">
                <a16:creationId xmlns:a16="http://schemas.microsoft.com/office/drawing/2014/main" id="{20BF5AF6-0ED5-4EBC-9C90-926064081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2F897E-8B4F-4B91-A8A8-B06940D413C6}"/>
              </a:ext>
            </a:extLst>
          </p:cNvPr>
          <p:cNvSpPr/>
          <p:nvPr/>
        </p:nvSpPr>
        <p:spPr>
          <a:xfrm>
            <a:off x="474785" y="422031"/>
            <a:ext cx="11218984" cy="589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i$ļïḋè">
            <a:extLst>
              <a:ext uri="{FF2B5EF4-FFF2-40B4-BE49-F238E27FC236}">
                <a16:creationId xmlns:a16="http://schemas.microsoft.com/office/drawing/2014/main" id="{16562633-BA53-4759-872E-8DDDC7206821}"/>
              </a:ext>
            </a:extLst>
          </p:cNvPr>
          <p:cNvSpPr/>
          <p:nvPr/>
        </p:nvSpPr>
        <p:spPr>
          <a:xfrm>
            <a:off x="924555" y="3812754"/>
            <a:ext cx="10381982" cy="2019619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09AD108-57D8-4EFA-BC71-B9CC167E1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0709" cy="175846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22FFAE6-D6E7-4367-89AA-BDCD2B8BD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64" y="4642338"/>
            <a:ext cx="3760636" cy="2215662"/>
          </a:xfrm>
          <a:prstGeom prst="rect">
            <a:avLst/>
          </a:prstGeom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C37E21A4-DE4E-4A89-81F6-818EBB9E4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32" y="2046913"/>
            <a:ext cx="5235133" cy="108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dist" defTabSz="609585"/>
            <a:r>
              <a:rPr lang="zh-CN" altLang="en-US" sz="4800" spc="400" dirty="0">
                <a:solidFill>
                  <a:srgbClr val="5C629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感谢观看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F061AA21-B063-4BF3-B191-5A338B0CC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354" y="3129645"/>
            <a:ext cx="5852111" cy="839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09585"/>
            <a:r>
              <a:rPr lang="zh-CN" altLang="en-US" sz="2000" b="1" cap="all" dirty="0">
                <a:solidFill>
                  <a:srgbClr val="5C629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汇报人：雍兴凡 </a:t>
            </a:r>
            <a:endParaRPr lang="en-US" altLang="zh-CN" sz="2000" b="1" cap="all" dirty="0">
              <a:solidFill>
                <a:srgbClr val="5C629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1622DDF-CD4C-40DC-84F3-35C36DD46B60}"/>
              </a:ext>
            </a:extLst>
          </p:cNvPr>
          <p:cNvSpPr/>
          <p:nvPr/>
        </p:nvSpPr>
        <p:spPr>
          <a:xfrm>
            <a:off x="1240354" y="4160843"/>
            <a:ext cx="55121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8000" b="1" cap="all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开发报告</a:t>
            </a:r>
            <a:r>
              <a:rPr lang="en-US" altLang="zh-CN" sz="8000" b="1" cap="all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 </a:t>
            </a:r>
            <a:endParaRPr lang="zh-CN" altLang="en-US" sz="8000" dirty="0">
              <a:solidFill>
                <a:schemeClr val="bg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4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40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95C968A7-4AA2-46DC-9089-91FB895C9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665CFB0-007A-42E0-B469-70BF5F1AB4A9}"/>
              </a:ext>
            </a:extLst>
          </p:cNvPr>
          <p:cNvSpPr/>
          <p:nvPr/>
        </p:nvSpPr>
        <p:spPr>
          <a:xfrm>
            <a:off x="474785" y="422031"/>
            <a:ext cx="11218984" cy="589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F5CDA0-AAC6-4BA1-AEAF-CDF36F626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0709" cy="17584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B87C1F-547D-4727-91EC-6A7378157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64" y="4642338"/>
            <a:ext cx="3760636" cy="22156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69E0B3-35E7-4266-9223-969EE72AF2BC}"/>
              </a:ext>
            </a:extLst>
          </p:cNvPr>
          <p:cNvSpPr txBox="1"/>
          <p:nvPr/>
        </p:nvSpPr>
        <p:spPr>
          <a:xfrm>
            <a:off x="2274064" y="3154041"/>
            <a:ext cx="9348385" cy="954075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lvl="0">
              <a:defRPr/>
            </a:pPr>
            <a:r>
              <a:rPr lang="zh-CN" altLang="en-US" sz="5400" b="0" dirty="0">
                <a:solidFill>
                  <a:schemeClr val="accent2"/>
                </a:solidFill>
                <a:effectLst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需求分析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D60D0A2C-386F-444E-8B38-B2C9EC9ED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421" y="4149144"/>
            <a:ext cx="3685158" cy="4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0963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Duis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aute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irure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dolor in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reprehenderit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in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voluptate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sint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occaecat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cupidatat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non</a:t>
            </a:r>
          </a:p>
        </p:txBody>
      </p:sp>
      <p:sp>
        <p:nvSpPr>
          <p:cNvPr id="15" name="PA-文本框 32">
            <a:extLst>
              <a:ext uri="{FF2B5EF4-FFF2-40B4-BE49-F238E27FC236}">
                <a16:creationId xmlns:a16="http://schemas.microsoft.com/office/drawing/2014/main" id="{D3738BF8-B298-412D-B724-BAB98AAA9C0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81327" y="1266321"/>
            <a:ext cx="1324182" cy="2800767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565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10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C50C6C78-FEC1-4AFF-A9E6-B30B83CC868D}"/>
              </a:ext>
            </a:extLst>
          </p:cNvPr>
          <p:cNvGrpSpPr/>
          <p:nvPr/>
        </p:nvGrpSpPr>
        <p:grpSpPr>
          <a:xfrm>
            <a:off x="1988598" y="929563"/>
            <a:ext cx="8762260" cy="6390853"/>
            <a:chOff x="4680391" y="1440995"/>
            <a:chExt cx="4324425" cy="47931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9F1AD39-13FB-4DD1-B40F-A2476716D0F3}"/>
                </a:ext>
              </a:extLst>
            </p:cNvPr>
            <p:cNvGrpSpPr/>
            <p:nvPr/>
          </p:nvGrpSpPr>
          <p:grpSpPr>
            <a:xfrm>
              <a:off x="4680391" y="1440995"/>
              <a:ext cx="4324425" cy="4793141"/>
              <a:chOff x="4747828" y="1440989"/>
              <a:chExt cx="4324425" cy="4793131"/>
            </a:xfrm>
          </p:grpSpPr>
          <p:sp>
            <p:nvSpPr>
              <p:cNvPr id="66" name="Content Placeholder 9">
                <a:extLst>
                  <a:ext uri="{FF2B5EF4-FFF2-40B4-BE49-F238E27FC236}">
                    <a16:creationId xmlns:a16="http://schemas.microsoft.com/office/drawing/2014/main" id="{0822D94D-4DF2-4344-B696-08EB3E5AFF40}"/>
                  </a:ext>
                </a:extLst>
              </p:cNvPr>
              <p:cNvSpPr txBox="1"/>
              <p:nvPr/>
            </p:nvSpPr>
            <p:spPr>
              <a:xfrm>
                <a:off x="4747828" y="1440989"/>
                <a:ext cx="793812" cy="3657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none" lIns="121920" tIns="0" rIns="121920" bIns="60960" rtlCol="0" anchor="ctr">
                <a:normAutofit/>
              </a:bodyPr>
              <a:lstStyle>
                <a:lvl1pPr marL="342900" indent="-34290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1700" b="0" kern="1200">
                    <a:solidFill>
                      <a:schemeClr val="bg1"/>
                    </a:solidFill>
                    <a:latin typeface="Bebas Neue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178" indent="-457178" defTabSz="1218292">
                  <a:defRPr/>
                </a:pPr>
                <a:r>
                  <a:rPr lang="zh-CN" altLang="zh-CN" dirty="0"/>
                  <a:t> </a:t>
                </a:r>
                <a:r>
                  <a:rPr lang="zh-CN" altLang="en-US" dirty="0"/>
                  <a:t>开发背景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B8AB0C4-BA7A-48FE-BAAF-BDF44B9EF99C}"/>
                  </a:ext>
                </a:extLst>
              </p:cNvPr>
              <p:cNvSpPr/>
              <p:nvPr/>
            </p:nvSpPr>
            <p:spPr>
              <a:xfrm>
                <a:off x="5804168" y="1440989"/>
                <a:ext cx="3268085" cy="4793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ts val="2600"/>
                  </a:lnSpc>
                  <a:spcAft>
                    <a:spcPts val="0"/>
                  </a:spcAft>
                </a:pP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博客，它的正式名称为网络日记；又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音译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为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部落格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或部落阁等，是使用特定的软件，在网络上出版、发表和张贴个人文章的人，或者是一种通常由个人管理、不定期张贴新的文章的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网站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。博客上的文章通常以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网页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形式出现，并根据张贴时间，以倒序排列。通常具备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RSS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订阅功能。博客是继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MSN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、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BBS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、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ICQ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之后出现的第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4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种网络交流方式，现已受到大家的欢迎，是网络时代的个人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“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读者文摘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”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，是以超级链接为入口的网络日记，它代表着新的生活、工作和学习方式。许多博客专注在特定的课题上提供评论或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新闻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，其他则被作为个人性的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日记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。一个典型的博客结合了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文字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、图像、其他博客或网站的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链接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及其它与主题相关的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媒体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，能够让读者以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互动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的方式留下意见，是许多博客的重要要素。大部分的博客内容以文字为主，但仍有一些博客专注在艺术、摄影、视频、音乐、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播客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等各种主题。博客是社会媒体网络的一部分。比较著名的有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新浪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等博客。了便于记录生活和巩固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think PHP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的学习，基于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Think PHP</a:t>
                </a: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开发了一个小型博客网站，以上就是开发背景。</a:t>
                </a:r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DDBE415-6D87-4FFF-BCA1-2A91F752C6D1}"/>
                </a:ext>
              </a:extLst>
            </p:cNvPr>
            <p:cNvSpPr/>
            <p:nvPr/>
          </p:nvSpPr>
          <p:spPr>
            <a:xfrm>
              <a:off x="5556958" y="2010838"/>
              <a:ext cx="3268085" cy="230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FD602DC-18A0-407B-A9FB-63ACBF1394A6}"/>
                </a:ext>
              </a:extLst>
            </p:cNvPr>
            <p:cNvSpPr/>
            <p:nvPr/>
          </p:nvSpPr>
          <p:spPr>
            <a:xfrm>
              <a:off x="5736730" y="3620656"/>
              <a:ext cx="3268085" cy="230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1E9DAC1D-CAE9-4068-B3F2-6B6C3ED94AA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5CBF074-713A-46F2-9472-512B8A66A55C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649E72-5D71-4EA1-8FA9-E2D3D18A666B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234099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C50C6C78-FEC1-4AFF-A9E6-B30B83CC868D}"/>
              </a:ext>
            </a:extLst>
          </p:cNvPr>
          <p:cNvGrpSpPr/>
          <p:nvPr/>
        </p:nvGrpSpPr>
        <p:grpSpPr>
          <a:xfrm>
            <a:off x="3111656" y="1584108"/>
            <a:ext cx="6946743" cy="3786882"/>
            <a:chOff x="4680391" y="1440997"/>
            <a:chExt cx="4324425" cy="1981312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9F1AD39-13FB-4DD1-B40F-A2476716D0F3}"/>
                </a:ext>
              </a:extLst>
            </p:cNvPr>
            <p:cNvGrpSpPr/>
            <p:nvPr/>
          </p:nvGrpSpPr>
          <p:grpSpPr>
            <a:xfrm>
              <a:off x="4680391" y="1440997"/>
              <a:ext cx="4324425" cy="1981312"/>
              <a:chOff x="4747828" y="1440989"/>
              <a:chExt cx="4324425" cy="1981307"/>
            </a:xfrm>
          </p:grpSpPr>
          <p:sp>
            <p:nvSpPr>
              <p:cNvPr id="66" name="Content Placeholder 9">
                <a:extLst>
                  <a:ext uri="{FF2B5EF4-FFF2-40B4-BE49-F238E27FC236}">
                    <a16:creationId xmlns:a16="http://schemas.microsoft.com/office/drawing/2014/main" id="{0822D94D-4DF2-4344-B696-08EB3E5AFF40}"/>
                  </a:ext>
                </a:extLst>
              </p:cNvPr>
              <p:cNvSpPr txBox="1"/>
              <p:nvPr/>
            </p:nvSpPr>
            <p:spPr>
              <a:xfrm>
                <a:off x="4747828" y="1440989"/>
                <a:ext cx="793812" cy="3657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none" lIns="121920" tIns="0" rIns="121920" bIns="60960" rtlCol="0" anchor="ctr">
                <a:normAutofit/>
              </a:bodyPr>
              <a:lstStyle>
                <a:lvl1pPr marL="342900" indent="-34290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1700" b="0" kern="1200">
                    <a:solidFill>
                      <a:schemeClr val="bg1"/>
                    </a:solidFill>
                    <a:latin typeface="Bebas Neue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178" indent="-457178" defTabSz="1218292">
                  <a:defRPr/>
                </a:pPr>
                <a:r>
                  <a:rPr lang="zh-CN" altLang="zh-CN" dirty="0"/>
                  <a:t> </a:t>
                </a:r>
                <a:r>
                  <a:rPr lang="zh-CN" altLang="en-US" dirty="0"/>
                  <a:t>功能描述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B8AB0C4-BA7A-48FE-BAAF-BDF44B9EF99C}"/>
                  </a:ext>
                </a:extLst>
              </p:cNvPr>
              <p:cNvSpPr/>
              <p:nvPr/>
            </p:nvSpPr>
            <p:spPr>
              <a:xfrm>
                <a:off x="5804168" y="1440989"/>
                <a:ext cx="3268085" cy="1981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l" fontAlgn="auto">
                  <a:lnSpc>
                    <a:spcPts val="26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查看文章</a:t>
                </a:r>
              </a:p>
              <a:p>
                <a:pPr marL="342900" lvl="0" indent="-342900" algn="l" fontAlgn="auto">
                  <a:lnSpc>
                    <a:spcPts val="26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发表留言</a:t>
                </a:r>
              </a:p>
              <a:p>
                <a:pPr marL="342900" lvl="0" indent="-342900" algn="l" fontAlgn="auto">
                  <a:lnSpc>
                    <a:spcPts val="26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查看分类文章</a:t>
                </a:r>
              </a:p>
              <a:p>
                <a:pPr marL="342900" lvl="0" indent="-342900" algn="l" fontAlgn="auto">
                  <a:lnSpc>
                    <a:spcPts val="26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后台管理文章</a:t>
                </a:r>
              </a:p>
              <a:p>
                <a:pPr marL="342900" lvl="0" indent="-342900" algn="l" fontAlgn="auto">
                  <a:lnSpc>
                    <a:spcPts val="26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添加友情链接</a:t>
                </a:r>
              </a:p>
              <a:p>
                <a:pPr marL="342900" lvl="0" indent="-342900" algn="l" fontAlgn="auto">
                  <a:lnSpc>
                    <a:spcPts val="26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后台查看留言可进行删除操作</a:t>
                </a:r>
              </a:p>
              <a:p>
                <a:pPr marL="342900" lvl="0" indent="-342900" algn="l" fontAlgn="auto">
                  <a:lnSpc>
                    <a:spcPts val="26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zh-CN" altLang="zh-CN" sz="1400" dirty="0">
                    <a:solidFill>
                      <a:schemeClr val="bg1">
                        <a:lumMod val="50000"/>
                      </a:schemeClr>
                    </a:solidFill>
                    <a:ea typeface="Source Han Serif SC" panose="02020400000000000000" pitchFamily="18" charset="-122"/>
                  </a:rPr>
                  <a:t>建立新的文章分类可编辑已分类的文章</a:t>
                </a:r>
              </a:p>
              <a:p>
                <a:endParaRPr lang="zh-CN" altLang="zh-CN" sz="1400" dirty="0">
                  <a:solidFill>
                    <a:schemeClr val="bg1">
                      <a:lumMod val="50000"/>
                    </a:schemeClr>
                  </a:solidFill>
                  <a:ea typeface="Source Han Serif SC" panose="02020400000000000000" pitchFamily="18" charset="-122"/>
                </a:endParaRPr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DDBE415-6D87-4FFF-BCA1-2A91F752C6D1}"/>
                </a:ext>
              </a:extLst>
            </p:cNvPr>
            <p:cNvSpPr/>
            <p:nvPr/>
          </p:nvSpPr>
          <p:spPr>
            <a:xfrm>
              <a:off x="5556958" y="2010838"/>
              <a:ext cx="3268085" cy="230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cxnSp>
        <p:nvCxnSpPr>
          <p:cNvPr id="26" name="直接连接符 4">
            <a:extLst>
              <a:ext uri="{FF2B5EF4-FFF2-40B4-BE49-F238E27FC236}">
                <a16:creationId xmlns:a16="http://schemas.microsoft.com/office/drawing/2014/main" id="{1E9DAC1D-CAE9-4068-B3F2-6B6C3ED94AA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5CBF074-713A-46F2-9472-512B8A66A55C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649E72-5D71-4EA1-8FA9-E2D3D18A666B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322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1">
            <a:extLst>
              <a:ext uri="{FF2B5EF4-FFF2-40B4-BE49-F238E27FC236}">
                <a16:creationId xmlns:a16="http://schemas.microsoft.com/office/drawing/2014/main" id="{E87850B4-5A06-4FA5-B3CD-0B48B19CFC6A}"/>
              </a:ext>
            </a:extLst>
          </p:cNvPr>
          <p:cNvGrpSpPr/>
          <p:nvPr/>
        </p:nvGrpSpPr>
        <p:grpSpPr bwMode="auto">
          <a:xfrm>
            <a:off x="1103240" y="2648678"/>
            <a:ext cx="2326883" cy="2778331"/>
            <a:chOff x="6539727" y="3783955"/>
            <a:chExt cx="1318595" cy="1575057"/>
          </a:xfrm>
        </p:grpSpPr>
        <p:grpSp>
          <p:nvGrpSpPr>
            <p:cNvPr id="12" name="Group 344">
              <a:extLst>
                <a:ext uri="{FF2B5EF4-FFF2-40B4-BE49-F238E27FC236}">
                  <a16:creationId xmlns:a16="http://schemas.microsoft.com/office/drawing/2014/main" id="{FF2F2657-7317-4A35-851C-5EC4582097E5}"/>
                </a:ext>
              </a:extLst>
            </p:cNvPr>
            <p:cNvGrpSpPr/>
            <p:nvPr/>
          </p:nvGrpSpPr>
          <p:grpSpPr bwMode="auto">
            <a:xfrm>
              <a:off x="6539727" y="3783955"/>
              <a:ext cx="1056980" cy="289173"/>
              <a:chOff x="4643438" y="2785367"/>
              <a:chExt cx="1056980" cy="289173"/>
            </a:xfrm>
          </p:grpSpPr>
          <p:sp>
            <p:nvSpPr>
              <p:cNvPr id="28" name="Rectangle 109">
                <a:extLst>
                  <a:ext uri="{FF2B5EF4-FFF2-40B4-BE49-F238E27FC236}">
                    <a16:creationId xmlns:a16="http://schemas.microsoft.com/office/drawing/2014/main" id="{0A10B440-9100-4BD6-82CD-518D90197414}"/>
                  </a:ext>
                </a:extLst>
              </p:cNvPr>
              <p:cNvSpPr/>
              <p:nvPr/>
            </p:nvSpPr>
            <p:spPr>
              <a:xfrm>
                <a:off x="5072540" y="2785367"/>
                <a:ext cx="627878" cy="209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00238">
                  <a:defRPr/>
                </a:pPr>
                <a:r>
                  <a:rPr lang="zh-CN" altLang="en-US" dirty="0">
                    <a:sym typeface="Source Han Serif SC" panose="02020400000000000000" pitchFamily="18" charset="-122"/>
                  </a:rPr>
                  <a:t>查看文章</a:t>
                </a:r>
                <a:endParaRPr lang="en-US" altLang="zh-CN" dirty="0"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29" name="Group 332">
                <a:extLst>
                  <a:ext uri="{FF2B5EF4-FFF2-40B4-BE49-F238E27FC236}">
                    <a16:creationId xmlns:a16="http://schemas.microsoft.com/office/drawing/2014/main" id="{1D87447A-8EA3-4DE7-8929-AEB8C0F02638}"/>
                  </a:ext>
                </a:extLst>
              </p:cNvPr>
              <p:cNvGrpSpPr/>
              <p:nvPr/>
            </p:nvGrpSpPr>
            <p:grpSpPr bwMode="auto"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30" name="Oval 111">
                  <a:extLst>
                    <a:ext uri="{FF2B5EF4-FFF2-40B4-BE49-F238E27FC236}">
                      <a16:creationId xmlns:a16="http://schemas.microsoft.com/office/drawing/2014/main" id="{651ACEB7-5B0A-41DB-877F-E25CFF73ADA5}"/>
                    </a:ext>
                  </a:extLst>
                </p:cNvPr>
                <p:cNvSpPr/>
                <p:nvPr/>
              </p:nvSpPr>
              <p:spPr>
                <a:xfrm>
                  <a:off x="4644019" y="2785366"/>
                  <a:ext cx="288855" cy="2889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00238">
                    <a:defRPr/>
                  </a:pPr>
                  <a:endParaRPr lang="en-US" sz="1600" ker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1" name="Freeform 26">
                  <a:extLst>
                    <a:ext uri="{FF2B5EF4-FFF2-40B4-BE49-F238E27FC236}">
                      <a16:creationId xmlns:a16="http://schemas.microsoft.com/office/drawing/2014/main" id="{B9B18BA7-CD02-4B2F-95E0-20CD03C54EBD}"/>
                    </a:ext>
                  </a:extLst>
                </p:cNvPr>
                <p:cNvSpPr/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00238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grpSp>
          <p:nvGrpSpPr>
            <p:cNvPr id="13" name="Group 347">
              <a:extLst>
                <a:ext uri="{FF2B5EF4-FFF2-40B4-BE49-F238E27FC236}">
                  <a16:creationId xmlns:a16="http://schemas.microsoft.com/office/drawing/2014/main" id="{D3279317-DEE2-4E29-971C-749D7756B6BF}"/>
                </a:ext>
              </a:extLst>
            </p:cNvPr>
            <p:cNvGrpSpPr/>
            <p:nvPr/>
          </p:nvGrpSpPr>
          <p:grpSpPr bwMode="auto">
            <a:xfrm>
              <a:off x="6540308" y="5070040"/>
              <a:ext cx="1318014" cy="288972"/>
              <a:chOff x="4644019" y="4071452"/>
              <a:chExt cx="1318014" cy="288972"/>
            </a:xfrm>
          </p:grpSpPr>
          <p:sp>
            <p:nvSpPr>
              <p:cNvPr id="24" name="Rectangle 105">
                <a:extLst>
                  <a:ext uri="{FF2B5EF4-FFF2-40B4-BE49-F238E27FC236}">
                    <a16:creationId xmlns:a16="http://schemas.microsoft.com/office/drawing/2014/main" id="{68E97AAE-3046-440D-9E92-D54E3AF992D2}"/>
                  </a:ext>
                </a:extLst>
              </p:cNvPr>
              <p:cNvSpPr/>
              <p:nvPr/>
            </p:nvSpPr>
            <p:spPr>
              <a:xfrm>
                <a:off x="5072540" y="4071452"/>
                <a:ext cx="889493" cy="209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00238">
                  <a:defRPr/>
                </a:pPr>
                <a:r>
                  <a:rPr lang="zh-CN" altLang="en-US" dirty="0">
                    <a:sym typeface="Source Han Serif SC" panose="02020400000000000000" pitchFamily="18" charset="-122"/>
                  </a:rPr>
                  <a:t>后台管理文章</a:t>
                </a:r>
                <a:endParaRPr lang="en-US" altLang="zh-CN" dirty="0"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6" name="Oval 107">
                <a:extLst>
                  <a:ext uri="{FF2B5EF4-FFF2-40B4-BE49-F238E27FC236}">
                    <a16:creationId xmlns:a16="http://schemas.microsoft.com/office/drawing/2014/main" id="{065A4469-4D34-4CCA-B8D7-557B3F3CD1AE}"/>
                  </a:ext>
                </a:extLst>
              </p:cNvPr>
              <p:cNvSpPr/>
              <p:nvPr/>
            </p:nvSpPr>
            <p:spPr bwMode="auto">
              <a:xfrm>
                <a:off x="4644019" y="4071452"/>
                <a:ext cx="288855" cy="288972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00238">
                  <a:defRPr/>
                </a:pPr>
                <a:endParaRPr 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14" name="Group 346">
              <a:extLst>
                <a:ext uri="{FF2B5EF4-FFF2-40B4-BE49-F238E27FC236}">
                  <a16:creationId xmlns:a16="http://schemas.microsoft.com/office/drawing/2014/main" id="{39EC1D45-7015-4CA4-B064-DAB3E20520F5}"/>
                </a:ext>
              </a:extLst>
            </p:cNvPr>
            <p:cNvGrpSpPr/>
            <p:nvPr/>
          </p:nvGrpSpPr>
          <p:grpSpPr bwMode="auto">
            <a:xfrm>
              <a:off x="6539727" y="4641345"/>
              <a:ext cx="1318595" cy="289039"/>
              <a:chOff x="4643438" y="3642757"/>
              <a:chExt cx="1318595" cy="289039"/>
            </a:xfrm>
          </p:grpSpPr>
          <p:sp>
            <p:nvSpPr>
              <p:cNvPr id="20" name="Rectangle 101">
                <a:extLst>
                  <a:ext uri="{FF2B5EF4-FFF2-40B4-BE49-F238E27FC236}">
                    <a16:creationId xmlns:a16="http://schemas.microsoft.com/office/drawing/2014/main" id="{7AFE40D2-B148-4998-9E3C-A5320B36BAB7}"/>
                  </a:ext>
                </a:extLst>
              </p:cNvPr>
              <p:cNvSpPr/>
              <p:nvPr/>
            </p:nvSpPr>
            <p:spPr>
              <a:xfrm>
                <a:off x="5072540" y="3642757"/>
                <a:ext cx="889493" cy="209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00238">
                  <a:defRPr/>
                </a:pPr>
                <a:r>
                  <a:rPr lang="zh-CN" altLang="en-US" dirty="0">
                    <a:sym typeface="Source Han Serif SC" panose="02020400000000000000" pitchFamily="18" charset="-122"/>
                  </a:rPr>
                  <a:t>查看分类文章</a:t>
                </a:r>
                <a:endParaRPr lang="en-US" altLang="zh-CN" dirty="0"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21" name="Group 341">
                <a:extLst>
                  <a:ext uri="{FF2B5EF4-FFF2-40B4-BE49-F238E27FC236}">
                    <a16:creationId xmlns:a16="http://schemas.microsoft.com/office/drawing/2014/main" id="{206DF157-E448-4BAE-8983-7F5DA3A54208}"/>
                  </a:ext>
                </a:extLst>
              </p:cNvPr>
              <p:cNvGrpSpPr/>
              <p:nvPr/>
            </p:nvGrpSpPr>
            <p:grpSpPr bwMode="auto"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22" name="Oval 103">
                  <a:extLst>
                    <a:ext uri="{FF2B5EF4-FFF2-40B4-BE49-F238E27FC236}">
                      <a16:creationId xmlns:a16="http://schemas.microsoft.com/office/drawing/2014/main" id="{C129A413-C0EF-49FD-84D7-B8172D23D047}"/>
                    </a:ext>
                  </a:extLst>
                </p:cNvPr>
                <p:cNvSpPr/>
                <p:nvPr/>
              </p:nvSpPr>
              <p:spPr>
                <a:xfrm>
                  <a:off x="4644019" y="3642757"/>
                  <a:ext cx="288855" cy="288972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00238">
                    <a:defRPr/>
                  </a:pPr>
                  <a:endParaRPr lang="en-US" sz="16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23" name="Freeform 26">
                  <a:extLst>
                    <a:ext uri="{FF2B5EF4-FFF2-40B4-BE49-F238E27FC236}">
                      <a16:creationId xmlns:a16="http://schemas.microsoft.com/office/drawing/2014/main" id="{BB2AF00D-9541-482F-89D7-DE06743F0D89}"/>
                    </a:ext>
                  </a:extLst>
                </p:cNvPr>
                <p:cNvSpPr/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00238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grpSp>
          <p:nvGrpSpPr>
            <p:cNvPr id="15" name="Group 345">
              <a:extLst>
                <a:ext uri="{FF2B5EF4-FFF2-40B4-BE49-F238E27FC236}">
                  <a16:creationId xmlns:a16="http://schemas.microsoft.com/office/drawing/2014/main" id="{4B350EB4-BA4F-4958-B2A6-BF3A4434F62B}"/>
                </a:ext>
              </a:extLst>
            </p:cNvPr>
            <p:cNvGrpSpPr/>
            <p:nvPr/>
          </p:nvGrpSpPr>
          <p:grpSpPr bwMode="auto">
            <a:xfrm>
              <a:off x="6540308" y="4212649"/>
              <a:ext cx="1056399" cy="288972"/>
              <a:chOff x="4644019" y="3214061"/>
              <a:chExt cx="1056399" cy="288972"/>
            </a:xfrm>
          </p:grpSpPr>
          <p:sp>
            <p:nvSpPr>
              <p:cNvPr id="16" name="Rectangle 97">
                <a:extLst>
                  <a:ext uri="{FF2B5EF4-FFF2-40B4-BE49-F238E27FC236}">
                    <a16:creationId xmlns:a16="http://schemas.microsoft.com/office/drawing/2014/main" id="{D3AB8B39-4B45-476A-B613-9D035221370B}"/>
                  </a:ext>
                </a:extLst>
              </p:cNvPr>
              <p:cNvSpPr/>
              <p:nvPr/>
            </p:nvSpPr>
            <p:spPr>
              <a:xfrm>
                <a:off x="5072540" y="3214061"/>
                <a:ext cx="627878" cy="209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00238">
                  <a:defRPr/>
                </a:pPr>
                <a:r>
                  <a:rPr lang="zh-CN" altLang="en-US" dirty="0">
                    <a:sym typeface="Source Han Serif SC" panose="02020400000000000000" pitchFamily="18" charset="-122"/>
                  </a:rPr>
                  <a:t>发表留言</a:t>
                </a:r>
                <a:endParaRPr lang="en-US" altLang="zh-CN" dirty="0"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8" name="Oval 99">
                <a:extLst>
                  <a:ext uri="{FF2B5EF4-FFF2-40B4-BE49-F238E27FC236}">
                    <a16:creationId xmlns:a16="http://schemas.microsoft.com/office/drawing/2014/main" id="{2A62EB25-36B2-4DE1-8353-7CC702FFA7BD}"/>
                  </a:ext>
                </a:extLst>
              </p:cNvPr>
              <p:cNvSpPr/>
              <p:nvPr/>
            </p:nvSpPr>
            <p:spPr bwMode="auto">
              <a:xfrm>
                <a:off x="4644019" y="3214061"/>
                <a:ext cx="288855" cy="288972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00238">
                  <a:defRPr/>
                </a:pPr>
                <a:endParaRPr 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34" name="Group 91">
            <a:extLst>
              <a:ext uri="{FF2B5EF4-FFF2-40B4-BE49-F238E27FC236}">
                <a16:creationId xmlns:a16="http://schemas.microsoft.com/office/drawing/2014/main" id="{C47EBFFD-1E17-4014-B3FC-32065391DBB7}"/>
              </a:ext>
            </a:extLst>
          </p:cNvPr>
          <p:cNvGrpSpPr/>
          <p:nvPr/>
        </p:nvGrpSpPr>
        <p:grpSpPr bwMode="auto">
          <a:xfrm>
            <a:off x="5888470" y="2519532"/>
            <a:ext cx="5241822" cy="2767766"/>
            <a:chOff x="6539727" y="3783955"/>
            <a:chExt cx="2970429" cy="1569068"/>
          </a:xfrm>
        </p:grpSpPr>
        <p:grpSp>
          <p:nvGrpSpPr>
            <p:cNvPr id="35" name="Group 344">
              <a:extLst>
                <a:ext uri="{FF2B5EF4-FFF2-40B4-BE49-F238E27FC236}">
                  <a16:creationId xmlns:a16="http://schemas.microsoft.com/office/drawing/2014/main" id="{CCED01C8-AC48-4558-9C8C-B68F28090B1D}"/>
                </a:ext>
              </a:extLst>
            </p:cNvPr>
            <p:cNvGrpSpPr/>
            <p:nvPr/>
          </p:nvGrpSpPr>
          <p:grpSpPr bwMode="auto">
            <a:xfrm>
              <a:off x="6539727" y="3783955"/>
              <a:ext cx="2966342" cy="289173"/>
              <a:chOff x="4643438" y="2785367"/>
              <a:chExt cx="2966342" cy="289173"/>
            </a:xfrm>
          </p:grpSpPr>
          <p:sp>
            <p:nvSpPr>
              <p:cNvPr id="51" name="Rectangle 109">
                <a:extLst>
                  <a:ext uri="{FF2B5EF4-FFF2-40B4-BE49-F238E27FC236}">
                    <a16:creationId xmlns:a16="http://schemas.microsoft.com/office/drawing/2014/main" id="{7D8C3008-7424-4386-90FB-60B4A8E847FA}"/>
                  </a:ext>
                </a:extLst>
              </p:cNvPr>
              <p:cNvSpPr/>
              <p:nvPr/>
            </p:nvSpPr>
            <p:spPr>
              <a:xfrm>
                <a:off x="5072541" y="2785367"/>
                <a:ext cx="2537239" cy="209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00238">
                  <a:defRPr/>
                </a:pPr>
                <a:r>
                  <a:rPr lang="zh-CN" altLang="en-US" dirty="0"/>
                  <a:t>添加友情链接</a:t>
                </a:r>
                <a:endParaRPr lang="en-US" altLang="zh-CN" dirty="0"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52" name="Group 332">
                <a:extLst>
                  <a:ext uri="{FF2B5EF4-FFF2-40B4-BE49-F238E27FC236}">
                    <a16:creationId xmlns:a16="http://schemas.microsoft.com/office/drawing/2014/main" id="{C14B8150-4384-4DA5-834C-8F3A4786B51E}"/>
                  </a:ext>
                </a:extLst>
              </p:cNvPr>
              <p:cNvGrpSpPr/>
              <p:nvPr/>
            </p:nvGrpSpPr>
            <p:grpSpPr bwMode="auto"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53" name="Oval 111">
                  <a:extLst>
                    <a:ext uri="{FF2B5EF4-FFF2-40B4-BE49-F238E27FC236}">
                      <a16:creationId xmlns:a16="http://schemas.microsoft.com/office/drawing/2014/main" id="{60F39F0E-1DED-4EA7-9B5A-E7405B16FCA2}"/>
                    </a:ext>
                  </a:extLst>
                </p:cNvPr>
                <p:cNvSpPr/>
                <p:nvPr/>
              </p:nvSpPr>
              <p:spPr>
                <a:xfrm>
                  <a:off x="4644019" y="2785366"/>
                  <a:ext cx="288855" cy="2889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00238">
                    <a:defRPr/>
                  </a:pPr>
                  <a:endParaRPr lang="en-US" sz="16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4" name="Freeform 26">
                  <a:extLst>
                    <a:ext uri="{FF2B5EF4-FFF2-40B4-BE49-F238E27FC236}">
                      <a16:creationId xmlns:a16="http://schemas.microsoft.com/office/drawing/2014/main" id="{F7B1E384-956A-459B-9F0D-6DB706E5D663}"/>
                    </a:ext>
                  </a:extLst>
                </p:cNvPr>
                <p:cNvSpPr/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00238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grpSp>
          <p:nvGrpSpPr>
            <p:cNvPr id="36" name="Group 347">
              <a:extLst>
                <a:ext uri="{FF2B5EF4-FFF2-40B4-BE49-F238E27FC236}">
                  <a16:creationId xmlns:a16="http://schemas.microsoft.com/office/drawing/2014/main" id="{89313E3E-90DE-4BF6-8E28-34B38D63ECA0}"/>
                </a:ext>
              </a:extLst>
            </p:cNvPr>
            <p:cNvGrpSpPr/>
            <p:nvPr/>
          </p:nvGrpSpPr>
          <p:grpSpPr bwMode="auto">
            <a:xfrm>
              <a:off x="6540307" y="5064051"/>
              <a:ext cx="2965762" cy="288972"/>
              <a:chOff x="4644018" y="4065463"/>
              <a:chExt cx="2965762" cy="288972"/>
            </a:xfrm>
          </p:grpSpPr>
          <p:sp>
            <p:nvSpPr>
              <p:cNvPr id="47" name="Rectangle 105">
                <a:extLst>
                  <a:ext uri="{FF2B5EF4-FFF2-40B4-BE49-F238E27FC236}">
                    <a16:creationId xmlns:a16="http://schemas.microsoft.com/office/drawing/2014/main" id="{715AE82E-0E29-48D6-802A-5174F3D54348}"/>
                  </a:ext>
                </a:extLst>
              </p:cNvPr>
              <p:cNvSpPr/>
              <p:nvPr/>
            </p:nvSpPr>
            <p:spPr>
              <a:xfrm>
                <a:off x="5072541" y="4071453"/>
                <a:ext cx="2537239" cy="209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00238">
                  <a:defRPr/>
                </a:pPr>
                <a:r>
                  <a:rPr lang="zh-CN" altLang="en-US" dirty="0"/>
                  <a:t>建立新的文章分类可编辑已分类文章</a:t>
                </a:r>
                <a:endParaRPr lang="zh-CN" altLang="zh-CN" dirty="0"/>
              </a:p>
            </p:txBody>
          </p:sp>
          <p:sp>
            <p:nvSpPr>
              <p:cNvPr id="49" name="Oval 107">
                <a:extLst>
                  <a:ext uri="{FF2B5EF4-FFF2-40B4-BE49-F238E27FC236}">
                    <a16:creationId xmlns:a16="http://schemas.microsoft.com/office/drawing/2014/main" id="{98940E7D-BC40-4B04-B2F9-ADCFAD33E01A}"/>
                  </a:ext>
                </a:extLst>
              </p:cNvPr>
              <p:cNvSpPr/>
              <p:nvPr/>
            </p:nvSpPr>
            <p:spPr bwMode="auto">
              <a:xfrm>
                <a:off x="4644018" y="4065463"/>
                <a:ext cx="288855" cy="288972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00238">
                  <a:defRPr/>
                </a:pPr>
                <a:endParaRPr lang="en-US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44" name="Group 341">
              <a:extLst>
                <a:ext uri="{FF2B5EF4-FFF2-40B4-BE49-F238E27FC236}">
                  <a16:creationId xmlns:a16="http://schemas.microsoft.com/office/drawing/2014/main" id="{53501E5C-BAF2-4971-878E-1CEE6A8BF1E8}"/>
                </a:ext>
              </a:extLst>
            </p:cNvPr>
            <p:cNvGrpSpPr/>
            <p:nvPr/>
          </p:nvGrpSpPr>
          <p:grpSpPr bwMode="auto">
            <a:xfrm>
              <a:off x="6544626" y="4513871"/>
              <a:ext cx="288855" cy="288972"/>
              <a:chOff x="4648337" y="3515283"/>
              <a:chExt cx="288855" cy="288972"/>
            </a:xfrm>
          </p:grpSpPr>
          <p:sp>
            <p:nvSpPr>
              <p:cNvPr id="45" name="Oval 103">
                <a:extLst>
                  <a:ext uri="{FF2B5EF4-FFF2-40B4-BE49-F238E27FC236}">
                    <a16:creationId xmlns:a16="http://schemas.microsoft.com/office/drawing/2014/main" id="{E39EE0E1-912C-4D2A-85BF-2305A139D7D2}"/>
                  </a:ext>
                </a:extLst>
              </p:cNvPr>
              <p:cNvSpPr/>
              <p:nvPr/>
            </p:nvSpPr>
            <p:spPr>
              <a:xfrm>
                <a:off x="4648337" y="3515283"/>
                <a:ext cx="288855" cy="288972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00238">
                  <a:defRPr/>
                </a:pPr>
                <a:endParaRPr lang="en-US" sz="16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E9FDF5DE-7A89-4501-92EA-FAD9F0825D0E}"/>
                  </a:ext>
                </a:extLst>
              </p:cNvPr>
              <p:cNvSpPr/>
              <p:nvPr/>
            </p:nvSpPr>
            <p:spPr bwMode="auto">
              <a:xfrm>
                <a:off x="4735506" y="3600386"/>
                <a:ext cx="114518" cy="118766"/>
              </a:xfrm>
              <a:custGeom>
                <a:avLst/>
                <a:gdLst>
                  <a:gd name="T0" fmla="*/ 43049 w 274"/>
                  <a:gd name="T1" fmla="*/ 118766 h 284"/>
                  <a:gd name="T2" fmla="*/ 33436 w 274"/>
                  <a:gd name="T3" fmla="*/ 114166 h 284"/>
                  <a:gd name="T4" fmla="*/ 3762 w 274"/>
                  <a:gd name="T5" fmla="*/ 74438 h 284"/>
                  <a:gd name="T6" fmla="*/ 5851 w 274"/>
                  <a:gd name="T7" fmla="*/ 58128 h 284"/>
                  <a:gd name="T8" fmla="*/ 22151 w 274"/>
                  <a:gd name="T9" fmla="*/ 60638 h 284"/>
                  <a:gd name="T10" fmla="*/ 41795 w 274"/>
                  <a:gd name="T11" fmla="*/ 86565 h 284"/>
                  <a:gd name="T12" fmla="*/ 91531 w 274"/>
                  <a:gd name="T13" fmla="*/ 7109 h 284"/>
                  <a:gd name="T14" fmla="*/ 107413 w 274"/>
                  <a:gd name="T15" fmla="*/ 3346 h 284"/>
                  <a:gd name="T16" fmla="*/ 111174 w 274"/>
                  <a:gd name="T17" fmla="*/ 19655 h 284"/>
                  <a:gd name="T18" fmla="*/ 52662 w 274"/>
                  <a:gd name="T19" fmla="*/ 113330 h 284"/>
                  <a:gd name="T20" fmla="*/ 43467 w 274"/>
                  <a:gd name="T21" fmla="*/ 118766 h 284"/>
                  <a:gd name="T22" fmla="*/ 43049 w 274"/>
                  <a:gd name="T23" fmla="*/ 118766 h 28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00238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39" name="Rectangle 97">
              <a:extLst>
                <a:ext uri="{FF2B5EF4-FFF2-40B4-BE49-F238E27FC236}">
                  <a16:creationId xmlns:a16="http://schemas.microsoft.com/office/drawing/2014/main" id="{A14B843E-C739-4888-9F19-E24525FD7C42}"/>
                </a:ext>
              </a:extLst>
            </p:cNvPr>
            <p:cNvSpPr/>
            <p:nvPr/>
          </p:nvSpPr>
          <p:spPr bwMode="auto">
            <a:xfrm>
              <a:off x="6972917" y="4488536"/>
              <a:ext cx="2537239" cy="209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00238">
                <a:defRPr/>
              </a:pPr>
              <a:r>
                <a:rPr lang="zh-CN" altLang="en-US" dirty="0"/>
                <a:t>后台查看留言可进行删除操作</a:t>
              </a:r>
              <a:endParaRPr lang="zh-CN" altLang="zh-CN" dirty="0"/>
            </a:p>
          </p:txBody>
        </p:sp>
      </p:grpSp>
      <p:cxnSp>
        <p:nvCxnSpPr>
          <p:cNvPr id="55" name="直接连接符 4">
            <a:extLst>
              <a:ext uri="{FF2B5EF4-FFF2-40B4-BE49-F238E27FC236}">
                <a16:creationId xmlns:a16="http://schemas.microsoft.com/office/drawing/2014/main" id="{BB15537B-82E9-4854-8CC5-A04905FED868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9A196C44-3F4B-4763-B21E-D9611A480167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BOLG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CEA9D40-FA7B-469C-A022-83E4472999F5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需求分析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0F7FE2-F6DF-4577-84A6-FBE04C90EF07}"/>
              </a:ext>
            </a:extLst>
          </p:cNvPr>
          <p:cNvSpPr/>
          <p:nvPr/>
        </p:nvSpPr>
        <p:spPr>
          <a:xfrm>
            <a:off x="1104274" y="1646483"/>
            <a:ext cx="1423196" cy="509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功     能</a:t>
            </a:r>
          </a:p>
        </p:txBody>
      </p:sp>
      <p:sp>
        <p:nvSpPr>
          <p:cNvPr id="58" name="Freeform 26">
            <a:extLst>
              <a:ext uri="{FF2B5EF4-FFF2-40B4-BE49-F238E27FC236}">
                <a16:creationId xmlns:a16="http://schemas.microsoft.com/office/drawing/2014/main" id="{133AFC94-95B8-4BF4-AB10-EF5ADB7D14B5}"/>
              </a:ext>
            </a:extLst>
          </p:cNvPr>
          <p:cNvSpPr/>
          <p:nvPr/>
        </p:nvSpPr>
        <p:spPr bwMode="auto">
          <a:xfrm>
            <a:off x="1265719" y="3575300"/>
            <a:ext cx="202087" cy="209498"/>
          </a:xfrm>
          <a:custGeom>
            <a:avLst/>
            <a:gdLst>
              <a:gd name="T0" fmla="*/ 43049 w 274"/>
              <a:gd name="T1" fmla="*/ 118766 h 284"/>
              <a:gd name="T2" fmla="*/ 33436 w 274"/>
              <a:gd name="T3" fmla="*/ 114166 h 284"/>
              <a:gd name="T4" fmla="*/ 3762 w 274"/>
              <a:gd name="T5" fmla="*/ 74438 h 284"/>
              <a:gd name="T6" fmla="*/ 5851 w 274"/>
              <a:gd name="T7" fmla="*/ 58128 h 284"/>
              <a:gd name="T8" fmla="*/ 22151 w 274"/>
              <a:gd name="T9" fmla="*/ 60638 h 284"/>
              <a:gd name="T10" fmla="*/ 41795 w 274"/>
              <a:gd name="T11" fmla="*/ 86565 h 284"/>
              <a:gd name="T12" fmla="*/ 91531 w 274"/>
              <a:gd name="T13" fmla="*/ 7109 h 284"/>
              <a:gd name="T14" fmla="*/ 107413 w 274"/>
              <a:gd name="T15" fmla="*/ 3346 h 284"/>
              <a:gd name="T16" fmla="*/ 111174 w 274"/>
              <a:gd name="T17" fmla="*/ 19655 h 284"/>
              <a:gd name="T18" fmla="*/ 52662 w 274"/>
              <a:gd name="T19" fmla="*/ 113330 h 284"/>
              <a:gd name="T20" fmla="*/ 43467 w 274"/>
              <a:gd name="T21" fmla="*/ 118766 h 284"/>
              <a:gd name="T22" fmla="*/ 43049 w 274"/>
              <a:gd name="T23" fmla="*/ 118766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0023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tx1">
                  <a:lumMod val="85000"/>
                  <a:lumOff val="15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9A66A4E9-8C39-4FDB-8A6F-CCD1B5EE7EFF}"/>
              </a:ext>
            </a:extLst>
          </p:cNvPr>
          <p:cNvSpPr/>
          <p:nvPr/>
        </p:nvSpPr>
        <p:spPr bwMode="auto">
          <a:xfrm>
            <a:off x="1570519" y="3105846"/>
            <a:ext cx="202087" cy="209498"/>
          </a:xfrm>
          <a:custGeom>
            <a:avLst/>
            <a:gdLst>
              <a:gd name="T0" fmla="*/ 43049 w 274"/>
              <a:gd name="T1" fmla="*/ 118766 h 284"/>
              <a:gd name="T2" fmla="*/ 33436 w 274"/>
              <a:gd name="T3" fmla="*/ 114166 h 284"/>
              <a:gd name="T4" fmla="*/ 3762 w 274"/>
              <a:gd name="T5" fmla="*/ 74438 h 284"/>
              <a:gd name="T6" fmla="*/ 5851 w 274"/>
              <a:gd name="T7" fmla="*/ 58128 h 284"/>
              <a:gd name="T8" fmla="*/ 22151 w 274"/>
              <a:gd name="T9" fmla="*/ 60638 h 284"/>
              <a:gd name="T10" fmla="*/ 41795 w 274"/>
              <a:gd name="T11" fmla="*/ 86565 h 284"/>
              <a:gd name="T12" fmla="*/ 91531 w 274"/>
              <a:gd name="T13" fmla="*/ 7109 h 284"/>
              <a:gd name="T14" fmla="*/ 107413 w 274"/>
              <a:gd name="T15" fmla="*/ 3346 h 284"/>
              <a:gd name="T16" fmla="*/ 111174 w 274"/>
              <a:gd name="T17" fmla="*/ 19655 h 284"/>
              <a:gd name="T18" fmla="*/ 52662 w 274"/>
              <a:gd name="T19" fmla="*/ 113330 h 284"/>
              <a:gd name="T20" fmla="*/ 43467 w 274"/>
              <a:gd name="T21" fmla="*/ 118766 h 284"/>
              <a:gd name="T22" fmla="*/ 43049 w 274"/>
              <a:gd name="T23" fmla="*/ 118766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0023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tx1">
                  <a:lumMod val="85000"/>
                  <a:lumOff val="15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0" name="Freeform 26">
            <a:extLst>
              <a:ext uri="{FF2B5EF4-FFF2-40B4-BE49-F238E27FC236}">
                <a16:creationId xmlns:a16="http://schemas.microsoft.com/office/drawing/2014/main" id="{423162DC-B3AE-4201-9AFA-33DB5238D0D9}"/>
              </a:ext>
            </a:extLst>
          </p:cNvPr>
          <p:cNvSpPr/>
          <p:nvPr/>
        </p:nvSpPr>
        <p:spPr bwMode="auto">
          <a:xfrm>
            <a:off x="1258097" y="5083711"/>
            <a:ext cx="202087" cy="209498"/>
          </a:xfrm>
          <a:custGeom>
            <a:avLst/>
            <a:gdLst>
              <a:gd name="T0" fmla="*/ 43049 w 274"/>
              <a:gd name="T1" fmla="*/ 118766 h 284"/>
              <a:gd name="T2" fmla="*/ 33436 w 274"/>
              <a:gd name="T3" fmla="*/ 114166 h 284"/>
              <a:gd name="T4" fmla="*/ 3762 w 274"/>
              <a:gd name="T5" fmla="*/ 74438 h 284"/>
              <a:gd name="T6" fmla="*/ 5851 w 274"/>
              <a:gd name="T7" fmla="*/ 58128 h 284"/>
              <a:gd name="T8" fmla="*/ 22151 w 274"/>
              <a:gd name="T9" fmla="*/ 60638 h 284"/>
              <a:gd name="T10" fmla="*/ 41795 w 274"/>
              <a:gd name="T11" fmla="*/ 86565 h 284"/>
              <a:gd name="T12" fmla="*/ 91531 w 274"/>
              <a:gd name="T13" fmla="*/ 7109 h 284"/>
              <a:gd name="T14" fmla="*/ 107413 w 274"/>
              <a:gd name="T15" fmla="*/ 3346 h 284"/>
              <a:gd name="T16" fmla="*/ 111174 w 274"/>
              <a:gd name="T17" fmla="*/ 19655 h 284"/>
              <a:gd name="T18" fmla="*/ 52662 w 274"/>
              <a:gd name="T19" fmla="*/ 113330 h 284"/>
              <a:gd name="T20" fmla="*/ 43467 w 274"/>
              <a:gd name="T21" fmla="*/ 118766 h 284"/>
              <a:gd name="T22" fmla="*/ 43049 w 274"/>
              <a:gd name="T23" fmla="*/ 118766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0023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tx1">
                  <a:lumMod val="85000"/>
                  <a:lumOff val="15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id="{8453C01F-847D-4532-970C-F9781EE9F727}"/>
              </a:ext>
            </a:extLst>
          </p:cNvPr>
          <p:cNvSpPr/>
          <p:nvPr/>
        </p:nvSpPr>
        <p:spPr bwMode="auto">
          <a:xfrm>
            <a:off x="6050939" y="4927685"/>
            <a:ext cx="202086" cy="209498"/>
          </a:xfrm>
          <a:custGeom>
            <a:avLst/>
            <a:gdLst>
              <a:gd name="T0" fmla="*/ 43049 w 274"/>
              <a:gd name="T1" fmla="*/ 118766 h 284"/>
              <a:gd name="T2" fmla="*/ 33436 w 274"/>
              <a:gd name="T3" fmla="*/ 114166 h 284"/>
              <a:gd name="T4" fmla="*/ 3762 w 274"/>
              <a:gd name="T5" fmla="*/ 74438 h 284"/>
              <a:gd name="T6" fmla="*/ 5851 w 274"/>
              <a:gd name="T7" fmla="*/ 58128 h 284"/>
              <a:gd name="T8" fmla="*/ 22151 w 274"/>
              <a:gd name="T9" fmla="*/ 60638 h 284"/>
              <a:gd name="T10" fmla="*/ 41795 w 274"/>
              <a:gd name="T11" fmla="*/ 86565 h 284"/>
              <a:gd name="T12" fmla="*/ 91531 w 274"/>
              <a:gd name="T13" fmla="*/ 7109 h 284"/>
              <a:gd name="T14" fmla="*/ 107413 w 274"/>
              <a:gd name="T15" fmla="*/ 3346 h 284"/>
              <a:gd name="T16" fmla="*/ 111174 w 274"/>
              <a:gd name="T17" fmla="*/ 19655 h 284"/>
              <a:gd name="T18" fmla="*/ 52662 w 274"/>
              <a:gd name="T19" fmla="*/ 113330 h 284"/>
              <a:gd name="T20" fmla="*/ 43467 w 274"/>
              <a:gd name="T21" fmla="*/ 118766 h 284"/>
              <a:gd name="T22" fmla="*/ 43049 w 274"/>
              <a:gd name="T23" fmla="*/ 118766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90023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tx1">
                  <a:lumMod val="85000"/>
                  <a:lumOff val="15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1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D32B0C1-35B1-425D-B9BB-2951E56EE38D}"/>
              </a:ext>
            </a:extLst>
          </p:cNvPr>
          <p:cNvGrpSpPr/>
          <p:nvPr/>
        </p:nvGrpSpPr>
        <p:grpSpPr>
          <a:xfrm>
            <a:off x="879895" y="1243601"/>
            <a:ext cx="8381255" cy="5068415"/>
            <a:chOff x="617121" y="1242366"/>
            <a:chExt cx="8381255" cy="506841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992B5CF-0F38-4683-8B5D-7ACDE15D83E2}"/>
                </a:ext>
              </a:extLst>
            </p:cNvPr>
            <p:cNvSpPr/>
            <p:nvPr/>
          </p:nvSpPr>
          <p:spPr>
            <a:xfrm>
              <a:off x="617121" y="1242366"/>
              <a:ext cx="7092078" cy="5068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9C33385-0CE7-4242-8D73-0EACA1B8644C}"/>
                </a:ext>
              </a:extLst>
            </p:cNvPr>
            <p:cNvGrpSpPr/>
            <p:nvPr/>
          </p:nvGrpSpPr>
          <p:grpSpPr>
            <a:xfrm>
              <a:off x="8237314" y="1282918"/>
              <a:ext cx="761062" cy="3221166"/>
              <a:chOff x="8237314" y="1282918"/>
              <a:chExt cx="761062" cy="3221166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51DD044-D38C-4497-9B76-FDA5585E4E69}"/>
                  </a:ext>
                </a:extLst>
              </p:cNvPr>
              <p:cNvGrpSpPr/>
              <p:nvPr/>
            </p:nvGrpSpPr>
            <p:grpSpPr>
              <a:xfrm>
                <a:off x="8237314" y="1282918"/>
                <a:ext cx="723275" cy="697693"/>
                <a:chOff x="8237314" y="1194018"/>
                <a:chExt cx="723275" cy="697693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CFDE1261-FC59-4F88-9AD9-075008910AD0}"/>
                    </a:ext>
                  </a:extLst>
                </p:cNvPr>
                <p:cNvSpPr/>
                <p:nvPr/>
              </p:nvSpPr>
              <p:spPr>
                <a:xfrm>
                  <a:off x="8312889" y="1194018"/>
                  <a:ext cx="647700" cy="647700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3CFDD92-65A3-44C5-A3A0-F1F2527CF74B}"/>
                    </a:ext>
                  </a:extLst>
                </p:cNvPr>
                <p:cNvSpPr txBox="1"/>
                <p:nvPr/>
              </p:nvSpPr>
              <p:spPr>
                <a:xfrm>
                  <a:off x="8237314" y="1245380"/>
                  <a:ext cx="723275" cy="646331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altLang="zh-CN" sz="3600" b="1" dirty="0">
                      <a:solidFill>
                        <a:schemeClr val="bg1"/>
                      </a:solidFill>
                      <a:latin typeface="Source Han Serif SC" panose="02020400000000000000" pitchFamily="18" charset="-122"/>
                      <a:ea typeface="Source Han Serif SC" panose="02020400000000000000" pitchFamily="18" charset="-122"/>
                      <a:sym typeface="Source Han Serif SC" panose="02020400000000000000" pitchFamily="18" charset="-122"/>
                    </a:rPr>
                    <a:t>01</a:t>
                  </a:r>
                  <a:endParaRPr lang="zh-CN" altLang="en-US" sz="3600" b="1" dirty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0F2ACEA-DA19-4D28-BD0E-FFD744BA8306}"/>
                  </a:ext>
                </a:extLst>
              </p:cNvPr>
              <p:cNvSpPr txBox="1"/>
              <p:nvPr/>
            </p:nvSpPr>
            <p:spPr>
              <a:xfrm>
                <a:off x="8275101" y="3857753"/>
                <a:ext cx="723275" cy="64633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3600" b="1" dirty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02</a:t>
                </a:r>
                <a:endParaRPr lang="zh-CN" altLang="en-US" sz="3600" b="1" dirty="0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cxnSp>
        <p:nvCxnSpPr>
          <p:cNvPr id="39" name="直接连接符 4">
            <a:extLst>
              <a:ext uri="{FF2B5EF4-FFF2-40B4-BE49-F238E27FC236}">
                <a16:creationId xmlns:a16="http://schemas.microsoft.com/office/drawing/2014/main" id="{19D57378-5709-4CF1-BC78-945260D6A17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D6F3663-F451-47A5-B505-408900BBCDAB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B0405CF-A166-4856-B0E9-314D00636777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需求分析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F76B1AB-3434-444D-BC1E-0913134BE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59984"/>
              </p:ext>
            </p:extLst>
          </p:nvPr>
        </p:nvGraphicFramePr>
        <p:xfrm>
          <a:off x="310719" y="884504"/>
          <a:ext cx="11665258" cy="56228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3661">
                  <a:extLst>
                    <a:ext uri="{9D8B030D-6E8A-4147-A177-3AD203B41FA5}">
                      <a16:colId xmlns:a16="http://schemas.microsoft.com/office/drawing/2014/main" val="2549460202"/>
                    </a:ext>
                  </a:extLst>
                </a:gridCol>
                <a:gridCol w="3257679">
                  <a:extLst>
                    <a:ext uri="{9D8B030D-6E8A-4147-A177-3AD203B41FA5}">
                      <a16:colId xmlns:a16="http://schemas.microsoft.com/office/drawing/2014/main" val="4145528574"/>
                    </a:ext>
                  </a:extLst>
                </a:gridCol>
                <a:gridCol w="2689456">
                  <a:extLst>
                    <a:ext uri="{9D8B030D-6E8A-4147-A177-3AD203B41FA5}">
                      <a16:colId xmlns:a16="http://schemas.microsoft.com/office/drawing/2014/main" val="1792610151"/>
                    </a:ext>
                  </a:extLst>
                </a:gridCol>
                <a:gridCol w="3024462">
                  <a:extLst>
                    <a:ext uri="{9D8B030D-6E8A-4147-A177-3AD203B41FA5}">
                      <a16:colId xmlns:a16="http://schemas.microsoft.com/office/drawing/2014/main" val="4208850990"/>
                    </a:ext>
                  </a:extLst>
                </a:gridCol>
              </a:tblGrid>
              <a:tr h="3251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用例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用例序号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用例描述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备注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1912834258"/>
                  </a:ext>
                </a:extLst>
              </a:tr>
              <a:tr h="4576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查看评论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effectLst/>
                        </a:rPr>
                        <a:t>001</a:t>
                      </a:r>
                      <a:endParaRPr lang="zh-CN" sz="700" kern="150" dirty="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管理员后台查看评论的操作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2209805802"/>
                  </a:ext>
                </a:extLst>
              </a:tr>
              <a:tr h="489187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effectLst/>
                        </a:rPr>
                        <a:t>删除评论</a:t>
                      </a:r>
                      <a:endParaRPr lang="zh-CN" sz="700" kern="150" dirty="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002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管理员删除浏览人的评论的操作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2020610231"/>
                  </a:ext>
                </a:extLst>
              </a:tr>
              <a:tr h="49729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登录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effectLst/>
                        </a:rPr>
                        <a:t>003</a:t>
                      </a:r>
                      <a:endParaRPr lang="zh-CN" sz="700" kern="150" dirty="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effectLst/>
                        </a:rPr>
                        <a:t>管理员登录后台管理页面</a:t>
                      </a:r>
                      <a:endParaRPr lang="zh-CN" sz="700" kern="150" dirty="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effectLst/>
                        </a:rPr>
                        <a:t>无</a:t>
                      </a:r>
                      <a:endParaRPr lang="zh-CN" sz="700" kern="150" dirty="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1906881310"/>
                  </a:ext>
                </a:extLst>
              </a:tr>
              <a:tr h="3251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修改密码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effectLst/>
                        </a:rPr>
                        <a:t>004</a:t>
                      </a:r>
                      <a:endParaRPr lang="zh-CN" sz="700" kern="150" dirty="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管理员修改账户密码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1525931077"/>
                  </a:ext>
                </a:extLst>
              </a:tr>
              <a:tr h="4576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发表评论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005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管理员后台发表文章评论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3080437891"/>
                  </a:ext>
                </a:extLst>
              </a:tr>
              <a:tr h="4576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查看文章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006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管理员在后台查看已发表的文章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3058065139"/>
                  </a:ext>
                </a:extLst>
              </a:tr>
              <a:tr h="3251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发表文章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007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管理员发布新文章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885967007"/>
                  </a:ext>
                </a:extLst>
              </a:tr>
              <a:tr h="4576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修改文章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008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管理员修改已经发布的文章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2701957505"/>
                  </a:ext>
                </a:extLst>
              </a:tr>
              <a:tr h="4576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创建友情链接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009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管理员创建一个友情链接可连接其他网页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3021341817"/>
                  </a:ext>
                </a:extLst>
              </a:tr>
              <a:tr h="4576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创建文章分类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010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管理员创建新的文章类别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3627951138"/>
                  </a:ext>
                </a:extLst>
              </a:tr>
              <a:tr h="4576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查看文章分类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011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管理员后台查看文章所属类别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无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1236922092"/>
                  </a:ext>
                </a:extLst>
              </a:tr>
              <a:tr h="45762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设置文章分类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012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管理员后台修改文章所属类别</a:t>
                      </a:r>
                      <a:endParaRPr lang="zh-CN" sz="7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effectLst/>
                        </a:rPr>
                        <a:t>无</a:t>
                      </a:r>
                      <a:endParaRPr lang="zh-CN" sz="700" kern="150" dirty="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42409" marR="42409" marT="0" marB="0"/>
                </a:tc>
                <a:extLst>
                  <a:ext uri="{0D108BD9-81ED-4DB2-BD59-A6C34878D82A}">
                    <a16:rowId xmlns:a16="http://schemas.microsoft.com/office/drawing/2014/main" val="3405766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6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D32B0C1-35B1-425D-B9BB-2951E56EE38D}"/>
              </a:ext>
            </a:extLst>
          </p:cNvPr>
          <p:cNvGrpSpPr/>
          <p:nvPr/>
        </p:nvGrpSpPr>
        <p:grpSpPr>
          <a:xfrm>
            <a:off x="879895" y="1243601"/>
            <a:ext cx="8381255" cy="5068415"/>
            <a:chOff x="617121" y="1242366"/>
            <a:chExt cx="8381255" cy="506841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992B5CF-0F38-4683-8B5D-7ACDE15D83E2}"/>
                </a:ext>
              </a:extLst>
            </p:cNvPr>
            <p:cNvSpPr/>
            <p:nvPr/>
          </p:nvSpPr>
          <p:spPr>
            <a:xfrm>
              <a:off x="617121" y="1242366"/>
              <a:ext cx="7092078" cy="5068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9C33385-0CE7-4242-8D73-0EACA1B8644C}"/>
                </a:ext>
              </a:extLst>
            </p:cNvPr>
            <p:cNvGrpSpPr/>
            <p:nvPr/>
          </p:nvGrpSpPr>
          <p:grpSpPr>
            <a:xfrm>
              <a:off x="8275101" y="1282918"/>
              <a:ext cx="723275" cy="3221166"/>
              <a:chOff x="8275101" y="1282918"/>
              <a:chExt cx="723275" cy="3221166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FDE1261-FC59-4F88-9AD9-075008910AD0}"/>
                  </a:ext>
                </a:extLst>
              </p:cNvPr>
              <p:cNvSpPr/>
              <p:nvPr/>
            </p:nvSpPr>
            <p:spPr>
              <a:xfrm>
                <a:off x="8312889" y="1282918"/>
                <a:ext cx="647700" cy="647700"/>
              </a:xfrm>
              <a:prstGeom prst="ellipse">
                <a:avLst/>
              </a:prstGeom>
              <a:solidFill>
                <a:schemeClr val="bg1">
                  <a:lumMod val="9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0F2ACEA-DA19-4D28-BD0E-FFD744BA8306}"/>
                  </a:ext>
                </a:extLst>
              </p:cNvPr>
              <p:cNvSpPr txBox="1"/>
              <p:nvPr/>
            </p:nvSpPr>
            <p:spPr>
              <a:xfrm>
                <a:off x="8275101" y="3857753"/>
                <a:ext cx="723275" cy="64633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3600" b="1" dirty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02</a:t>
                </a:r>
                <a:endParaRPr lang="zh-CN" altLang="en-US" sz="3600" b="1" dirty="0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cxnSp>
        <p:nvCxnSpPr>
          <p:cNvPr id="39" name="直接连接符 4">
            <a:extLst>
              <a:ext uri="{FF2B5EF4-FFF2-40B4-BE49-F238E27FC236}">
                <a16:creationId xmlns:a16="http://schemas.microsoft.com/office/drawing/2014/main" id="{19D57378-5709-4CF1-BC78-945260D6A174}"/>
              </a:ext>
            </a:extLst>
          </p:cNvPr>
          <p:cNvCxnSpPr/>
          <p:nvPr/>
        </p:nvCxnSpPr>
        <p:spPr>
          <a:xfrm>
            <a:off x="1621845" y="740701"/>
            <a:ext cx="105701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D6F3663-F451-47A5-B505-408900BBCDAB}"/>
              </a:ext>
            </a:extLst>
          </p:cNvPr>
          <p:cNvSpPr txBox="1"/>
          <p:nvPr/>
        </p:nvSpPr>
        <p:spPr>
          <a:xfrm>
            <a:off x="10144125" y="166525"/>
            <a:ext cx="898900" cy="4303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BLOG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B0405CF-A166-4856-B0E9-314D00636777}"/>
              </a:ext>
            </a:extLst>
          </p:cNvPr>
          <p:cNvSpPr/>
          <p:nvPr/>
        </p:nvSpPr>
        <p:spPr>
          <a:xfrm>
            <a:off x="1621845" y="119576"/>
            <a:ext cx="2571251" cy="666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需求分析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A01A937-31BB-4493-9E67-585A5BC7B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11075"/>
              </p:ext>
            </p:extLst>
          </p:nvPr>
        </p:nvGraphicFramePr>
        <p:xfrm>
          <a:off x="577049" y="929563"/>
          <a:ext cx="11248007" cy="5761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8497">
                  <a:extLst>
                    <a:ext uri="{9D8B030D-6E8A-4147-A177-3AD203B41FA5}">
                      <a16:colId xmlns:a16="http://schemas.microsoft.com/office/drawing/2014/main" val="2996492325"/>
                    </a:ext>
                  </a:extLst>
                </a:gridCol>
                <a:gridCol w="2812002">
                  <a:extLst>
                    <a:ext uri="{9D8B030D-6E8A-4147-A177-3AD203B41FA5}">
                      <a16:colId xmlns:a16="http://schemas.microsoft.com/office/drawing/2014/main" val="861773662"/>
                    </a:ext>
                  </a:extLst>
                </a:gridCol>
                <a:gridCol w="2817842">
                  <a:extLst>
                    <a:ext uri="{9D8B030D-6E8A-4147-A177-3AD203B41FA5}">
                      <a16:colId xmlns:a16="http://schemas.microsoft.com/office/drawing/2014/main" val="2071219838"/>
                    </a:ext>
                  </a:extLst>
                </a:gridCol>
                <a:gridCol w="2809666">
                  <a:extLst>
                    <a:ext uri="{9D8B030D-6E8A-4147-A177-3AD203B41FA5}">
                      <a16:colId xmlns:a16="http://schemas.microsoft.com/office/drawing/2014/main" val="886025178"/>
                    </a:ext>
                  </a:extLst>
                </a:gridCol>
              </a:tblGrid>
              <a:tr h="536133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用例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用例序号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用例描述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备注</a:t>
                      </a:r>
                      <a:endParaRPr lang="zh-CN" sz="1200" kern="150" dirty="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8999754"/>
                  </a:ext>
                </a:extLst>
              </a:tr>
              <a:tr h="11523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查看文章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001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浏览人进入页面浏览文章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无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195741"/>
                  </a:ext>
                </a:extLst>
              </a:tr>
              <a:tr h="536133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发表评论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002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浏览人发表评论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无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9212122"/>
                  </a:ext>
                </a:extLst>
              </a:tr>
              <a:tr h="2384872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查看文章类别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003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通过从侧边栏选择文章分类来查看不同类别文章，也可根据文章显示查看文章类别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无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0382236"/>
                  </a:ext>
                </a:extLst>
              </a:tr>
              <a:tr h="11523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通过友情链接进入其他页面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004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点击友情链接进入其他的网络页面</a:t>
                      </a:r>
                      <a:endParaRPr lang="zh-CN" sz="1200" kern="15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无</a:t>
                      </a:r>
                      <a:endParaRPr lang="zh-CN" sz="1200" kern="150" dirty="0">
                        <a:effectLst/>
                        <a:latin typeface="Liberation Serif"/>
                        <a:ea typeface="等线" panose="02010600030101010101" pitchFamily="2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655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4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95C968A7-4AA2-46DC-9089-91FB895C9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665CFB0-007A-42E0-B469-70BF5F1AB4A9}"/>
              </a:ext>
            </a:extLst>
          </p:cNvPr>
          <p:cNvSpPr/>
          <p:nvPr/>
        </p:nvSpPr>
        <p:spPr>
          <a:xfrm>
            <a:off x="474785" y="422031"/>
            <a:ext cx="11218984" cy="589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F5CDA0-AAC6-4BA1-AEAF-CDF36F626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0709" cy="17584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B87C1F-547D-4727-91EC-6A7378157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64" y="4642338"/>
            <a:ext cx="3760636" cy="22156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69E0B3-35E7-4266-9223-969EE72AF2BC}"/>
              </a:ext>
            </a:extLst>
          </p:cNvPr>
          <p:cNvSpPr txBox="1"/>
          <p:nvPr/>
        </p:nvSpPr>
        <p:spPr>
          <a:xfrm>
            <a:off x="2274064" y="3154041"/>
            <a:ext cx="9348385" cy="954075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lvl="0">
              <a:defRPr/>
            </a:pPr>
            <a:r>
              <a:rPr lang="zh-CN" altLang="en-US" sz="5400" b="0" dirty="0">
                <a:solidFill>
                  <a:schemeClr val="accent2"/>
                </a:solidFill>
                <a:effectLst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建模内容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D60D0A2C-386F-444E-8B38-B2C9EC9ED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421" y="4149144"/>
            <a:ext cx="3685158" cy="4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0963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Duis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aute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irure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dolor in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reprehenderit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in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voluptate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sint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occaecat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cupidatat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Yuanti SC" charset="-122"/>
                <a:sym typeface="Source Han Serif SC" panose="02020400000000000000" pitchFamily="18" charset="-122"/>
              </a:rPr>
              <a:t> non</a:t>
            </a:r>
          </a:p>
        </p:txBody>
      </p:sp>
      <p:sp>
        <p:nvSpPr>
          <p:cNvPr id="15" name="PA-文本框 32">
            <a:extLst>
              <a:ext uri="{FF2B5EF4-FFF2-40B4-BE49-F238E27FC236}">
                <a16:creationId xmlns:a16="http://schemas.microsoft.com/office/drawing/2014/main" id="{D3738BF8-B298-412D-B724-BAB98AAA9C0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81327" y="1266321"/>
            <a:ext cx="1324182" cy="2800767"/>
          </a:xfrm>
          <a:prstGeom prst="rect">
            <a:avLst/>
          </a:prstGeom>
          <a:solidFill>
            <a:srgbClr val="5C629E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7409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10" grpId="0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-0824-7律师事务所法律公正评判动态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629E"/>
      </a:accent1>
      <a:accent2>
        <a:srgbClr val="5C629E"/>
      </a:accent2>
      <a:accent3>
        <a:srgbClr val="5C629E"/>
      </a:accent3>
      <a:accent4>
        <a:srgbClr val="5C629E"/>
      </a:accent4>
      <a:accent5>
        <a:srgbClr val="5C629E"/>
      </a:accent5>
      <a:accent6>
        <a:srgbClr val="5C629E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1449</Words>
  <Application>Microsoft Office PowerPoint</Application>
  <PresentationFormat>宽屏</PresentationFormat>
  <Paragraphs>206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Bebas Neue</vt:lpstr>
      <vt:lpstr>Liberation Serif</vt:lpstr>
      <vt:lpstr>Poppins Light</vt:lpstr>
      <vt:lpstr>Source Han Serif SC</vt:lpstr>
      <vt:lpstr>等线</vt:lpstr>
      <vt:lpstr>等线 Light</vt:lpstr>
      <vt:lpstr>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5-0824-7律师事务所法律公正评判动态PPT模板</dc:title>
  <dc:creator>Administrator</dc:creator>
  <cp:lastModifiedBy>礼 周</cp:lastModifiedBy>
  <cp:revision>85</cp:revision>
  <dcterms:created xsi:type="dcterms:W3CDTF">2019-08-24T06:48:05Z</dcterms:created>
  <dcterms:modified xsi:type="dcterms:W3CDTF">2020-07-02T08:45:11Z</dcterms:modified>
</cp:coreProperties>
</file>